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4" r:id="rId18"/>
    <p:sldId id="271" r:id="rId19"/>
    <p:sldId id="275" r:id="rId20"/>
    <p:sldId id="272" r:id="rId21"/>
    <p:sldId id="273" r:id="rId22"/>
    <p:sldId id="268" r:id="rId23"/>
  </p:sldIdLst>
  <p:sldSz cx="10080625" cy="5670550"/>
  <p:notesSz cx="7559675" cy="10691813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144000" y="72000"/>
            <a:ext cx="9539640" cy="3003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144000" y="72000"/>
            <a:ext cx="9539640" cy="3003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15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144000" y="72000"/>
            <a:ext cx="9539640" cy="3003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l-SI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l-SI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4104000" y="4896000"/>
            <a:ext cx="4391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4C776883-58D7-40C2-BC18-ED21DDED9225}" type="author">
              <a:rPr lang="sl-SI" sz="1800" b="0" strike="noStrike" spc="-1">
                <a:latin typeface="Arial"/>
              </a:rPr>
              <a:t> </a:t>
            </a:fld>
            <a:endParaRPr lang="sl-SI" sz="18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l-SI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l-SI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44000" y="72000"/>
            <a:ext cx="9539640" cy="64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l-SI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 fontScale="71000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 fontScale="71000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l-SI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5" Type="http://schemas.openxmlformats.org/officeDocument/2006/relationships/image" Target="../media/image35.emf"/><Relationship Id="rId4" Type="http://schemas.openxmlformats.org/officeDocument/2006/relationships/package" Target="../embeddings/Microsoft_Word_Document1.doc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books.google.com/books?id=k1I4AQAAIAAJ" TargetMode="External"/><Relationship Id="rId13" Type="http://schemas.openxmlformats.org/officeDocument/2006/relationships/hyperlink" Target="https://en.wikipedia.org/wiki/Special:BookSources/978-0-9843741-9-9" TargetMode="External"/><Relationship Id="rId18" Type="http://schemas.openxmlformats.org/officeDocument/2006/relationships/hyperlink" Target="http://www.metmuseum.org/toah/hd/cgrk/hd_cgrk.htm" TargetMode="External"/><Relationship Id="rId26" Type="http://schemas.openxmlformats.org/officeDocument/2006/relationships/hyperlink" Target="https://books.google.com/books?id=29cK5UzaG1oC" TargetMode="External"/><Relationship Id="rId3" Type="http://schemas.openxmlformats.org/officeDocument/2006/relationships/hyperlink" Target="https://en.wikipedia.org/wiki/International_Standard_Book_Number" TargetMode="External"/><Relationship Id="rId21" Type="http://schemas.openxmlformats.org/officeDocument/2006/relationships/hyperlink" Target="https://en.wikipedia.org/wiki/Special:BookSources/978-0-8248-2328-3" TargetMode="External"/><Relationship Id="rId34" Type="http://schemas.openxmlformats.org/officeDocument/2006/relationships/hyperlink" Target="https://en.wikipedia.org/wiki/Special:BookSources/978-2-221-06707-9" TargetMode="External"/><Relationship Id="rId7" Type="http://schemas.openxmlformats.org/officeDocument/2006/relationships/hyperlink" Target="https://en.wikipedia.org/wiki/Special:BookSources/978-3-0343-0040-7" TargetMode="External"/><Relationship Id="rId12" Type="http://schemas.openxmlformats.org/officeDocument/2006/relationships/hyperlink" Target="https://books.google.com/books?id=FIhad8oJ3nwC" TargetMode="External"/><Relationship Id="rId17" Type="http://schemas.openxmlformats.org/officeDocument/2006/relationships/hyperlink" Target="https://en.wikipedia.org/wiki/Special:BookSources/978-1-56792-330-8" TargetMode="External"/><Relationship Id="rId25" Type="http://schemas.openxmlformats.org/officeDocument/2006/relationships/hyperlink" Target="https://en.wikipedia.org/wiki/Jean_Denis_Attiret" TargetMode="External"/><Relationship Id="rId33" Type="http://schemas.openxmlformats.org/officeDocument/2006/relationships/hyperlink" Target="https://en.wikipedia.org/wiki/Special:BookSources/978-2-7324-4038-5" TargetMode="External"/><Relationship Id="rId2" Type="http://schemas.openxmlformats.org/officeDocument/2006/relationships/hyperlink" Target="https://books.google.com/books?id=1z9wlhscZFgC" TargetMode="External"/><Relationship Id="rId16" Type="http://schemas.openxmlformats.org/officeDocument/2006/relationships/hyperlink" Target="https://books.google.com/books?id=RO6oOWxhA_gC" TargetMode="External"/><Relationship Id="rId20" Type="http://schemas.openxmlformats.org/officeDocument/2006/relationships/hyperlink" Target="https://books.google.com/books?id=zq6pk1xQqKYC" TargetMode="External"/><Relationship Id="rId29" Type="http://schemas.openxmlformats.org/officeDocument/2006/relationships/hyperlink" Target="https://en.wikipedia.org/wiki/Special:BookSources/978-0-7112-2630-2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books.google.com/books?id=_yxcEXzLXf0C" TargetMode="External"/><Relationship Id="rId11" Type="http://schemas.openxmlformats.org/officeDocument/2006/relationships/hyperlink" Target="https://en.wikipedia.org/wiki/Special:BookSources/978-0-07-065339-9" TargetMode="External"/><Relationship Id="rId24" Type="http://schemas.openxmlformats.org/officeDocument/2006/relationships/hyperlink" Target="https://books.google.com/books?id=WOkCAAAAYAAJ" TargetMode="External"/><Relationship Id="rId32" Type="http://schemas.openxmlformats.org/officeDocument/2006/relationships/hyperlink" Target="https://en.wikipedia.org/wiki/Special:BookSources/978-7-80228-508-8" TargetMode="External"/><Relationship Id="rId5" Type="http://schemas.openxmlformats.org/officeDocument/2006/relationships/hyperlink" Target="https://en.wikisource.org/wiki/The_Travels_of_Marco_Polo/Book_1/Chapter_61" TargetMode="External"/><Relationship Id="rId15" Type="http://schemas.openxmlformats.org/officeDocument/2006/relationships/hyperlink" Target="http://depts.washington.edu/chinaciv/home/3garsocl.htm" TargetMode="External"/><Relationship Id="rId23" Type="http://schemas.openxmlformats.org/officeDocument/2006/relationships/hyperlink" Target="https://en.wikipedia.org/wiki/Louis_le_Comte" TargetMode="External"/><Relationship Id="rId28" Type="http://schemas.openxmlformats.org/officeDocument/2006/relationships/hyperlink" Target="https://books.google.com/books?id=dgsfa13J2OIC" TargetMode="External"/><Relationship Id="rId10" Type="http://schemas.openxmlformats.org/officeDocument/2006/relationships/hyperlink" Target="https://archive.org/details/landscapedesigni00tsuf" TargetMode="External"/><Relationship Id="rId19" Type="http://schemas.openxmlformats.org/officeDocument/2006/relationships/hyperlink" Target="http://depts.washington.edu/chinaciv/home/3garhist.htm" TargetMode="External"/><Relationship Id="rId31" Type="http://schemas.openxmlformats.org/officeDocument/2006/relationships/hyperlink" Target="https://books.google.com/books?id=GB5AAAAAcAAJ" TargetMode="External"/><Relationship Id="rId4" Type="http://schemas.openxmlformats.org/officeDocument/2006/relationships/hyperlink" Target="https://en.wikipedia.org/wiki/Special:BookSources/978-1-4327-4197-6" TargetMode="External"/><Relationship Id="rId9" Type="http://schemas.openxmlformats.org/officeDocument/2006/relationships/hyperlink" Target="https://en.wikipedia.org/wiki/Special:BookSources/978-1-55670-929-6" TargetMode="External"/><Relationship Id="rId14" Type="http://schemas.openxmlformats.org/officeDocument/2006/relationships/hyperlink" Target="http://www.tandfonline.com/doi/full/10.1080/18626033.2015.1058570" TargetMode="External"/><Relationship Id="rId22" Type="http://schemas.openxmlformats.org/officeDocument/2006/relationships/hyperlink" Target="https://en.wikipedia.org/wiki/Dream_of_the_Red_Chamber" TargetMode="External"/><Relationship Id="rId27" Type="http://schemas.openxmlformats.org/officeDocument/2006/relationships/hyperlink" Target="https://en.wikipedia.org/wiki/Special:BookSources/978-0-8047-5945-8" TargetMode="External"/><Relationship Id="rId30" Type="http://schemas.openxmlformats.org/officeDocument/2006/relationships/hyperlink" Target="https://en.wikipedia.org/wiki/William_Chambers_(architect)" TargetMode="External"/><Relationship Id="rId35" Type="http://schemas.openxmlformats.org/officeDocument/2006/relationships/hyperlink" Target="https://en.wikipedia.org/wiki/Special:BookSources/978-2-84279-142-1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144000" y="3194280"/>
            <a:ext cx="8999640" cy="141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spc="-1" dirty="0" smtClean="0">
                <a:solidFill>
                  <a:schemeClr val="bg1"/>
                </a:solidFill>
                <a:latin typeface="Arial"/>
              </a:rPr>
              <a:t>likovna umetnost</a:t>
            </a:r>
            <a:r>
              <a:rPr lang="sl-SI" sz="4400" b="0" strike="noStrike" spc="-1" dirty="0" smtClean="0">
                <a:solidFill>
                  <a:schemeClr val="bg1"/>
                </a:solidFill>
                <a:latin typeface="Arial"/>
              </a:rPr>
              <a:t>: </a:t>
            </a:r>
            <a:r>
              <a:rPr lang="sl-SI" sz="4400" b="0" strike="noStrike" spc="-1" dirty="0">
                <a:solidFill>
                  <a:schemeClr val="bg1"/>
                </a:solidFill>
                <a:latin typeface="Arial"/>
              </a:rPr>
              <a:t>kitajska umetnost</a:t>
            </a:r>
          </a:p>
        </p:txBody>
      </p:sp>
      <p:sp>
        <p:nvSpPr>
          <p:cNvPr id="117" name="CustomShape 2"/>
          <p:cNvSpPr/>
          <p:nvPr/>
        </p:nvSpPr>
        <p:spPr>
          <a:xfrm>
            <a:off x="4032000" y="4725720"/>
            <a:ext cx="604764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l-SI" sz="1800" b="0" strike="noStrike" spc="-1" dirty="0">
                <a:solidFill>
                  <a:schemeClr val="bg1"/>
                </a:solidFill>
                <a:latin typeface="Arial"/>
              </a:rPr>
              <a:t>Anton </a:t>
            </a:r>
            <a:r>
              <a:rPr lang="sl-SI" sz="1800" b="0" strike="noStrike" spc="-1" dirty="0" smtClean="0">
                <a:solidFill>
                  <a:schemeClr val="bg1"/>
                </a:solidFill>
                <a:latin typeface="Arial"/>
              </a:rPr>
              <a:t>Luka </a:t>
            </a:r>
            <a:r>
              <a:rPr lang="sl-SI" sz="1800" b="0" strike="noStrike" spc="-1" dirty="0" err="1">
                <a:solidFill>
                  <a:schemeClr val="bg1"/>
                </a:solidFill>
                <a:latin typeface="Arial"/>
              </a:rPr>
              <a:t>Šijanec</a:t>
            </a:r>
            <a:r>
              <a:rPr lang="sl-SI" sz="1800" b="0" strike="noStrike" spc="-1" dirty="0">
                <a:solidFill>
                  <a:schemeClr val="bg1"/>
                </a:solidFill>
                <a:latin typeface="Arial"/>
              </a:rPr>
              <a:t>, 1. a, </a:t>
            </a:r>
            <a:r>
              <a:rPr lang="sl-SI" spc="-1" dirty="0" smtClean="0">
                <a:solidFill>
                  <a:schemeClr val="bg1"/>
                </a:solidFill>
                <a:latin typeface="Arial"/>
              </a:rPr>
              <a:t>petnajstega oktobra </a:t>
            </a:r>
            <a:r>
              <a:rPr lang="sl-SI" sz="1800" b="0" i="1" strike="noStrike" spc="-1" dirty="0" smtClean="0">
                <a:solidFill>
                  <a:schemeClr val="bg1"/>
                </a:solidFill>
                <a:latin typeface="Arial"/>
              </a:rPr>
              <a:t>MMXIX</a:t>
            </a:r>
            <a:r>
              <a:rPr lang="sl-SI" sz="1800" b="0" i="1" strike="noStrike" spc="-1" dirty="0">
                <a:solidFill>
                  <a:schemeClr val="bg1"/>
                </a:solidFill>
                <a:latin typeface="Arial"/>
              </a:rPr>
              <a:t>.</a:t>
            </a:r>
            <a:endParaRPr lang="sl-SI" sz="18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>
                <a:solidFill>
                  <a:schemeClr val="bg1"/>
                </a:solidFill>
                <a:latin typeface="Arial"/>
              </a:rPr>
              <a:t>likovna umetnost</a:t>
            </a:r>
          </a:p>
        </p:txBody>
      </p:sp>
      <p:pic>
        <p:nvPicPr>
          <p:cNvPr id="151" name="Slika 150"/>
          <p:cNvPicPr/>
          <p:nvPr/>
        </p:nvPicPr>
        <p:blipFill>
          <a:blip r:embed="rId2"/>
          <a:stretch/>
        </p:blipFill>
        <p:spPr>
          <a:xfrm>
            <a:off x="3816000" y="2632680"/>
            <a:ext cx="2876040" cy="3038040"/>
          </a:xfrm>
          <a:prstGeom prst="rect">
            <a:avLst/>
          </a:prstGeom>
          <a:ln>
            <a:noFill/>
          </a:ln>
        </p:spPr>
      </p:pic>
      <p:pic>
        <p:nvPicPr>
          <p:cNvPr id="152" name="Slika 151"/>
          <p:cNvPicPr/>
          <p:nvPr/>
        </p:nvPicPr>
        <p:blipFill>
          <a:blip r:embed="rId3"/>
          <a:stretch/>
        </p:blipFill>
        <p:spPr>
          <a:xfrm>
            <a:off x="6704640" y="360"/>
            <a:ext cx="3376080" cy="5670360"/>
          </a:xfrm>
          <a:prstGeom prst="rect">
            <a:avLst/>
          </a:prstGeom>
          <a:ln>
            <a:noFill/>
          </a:ln>
        </p:spPr>
      </p:pic>
      <p:sp>
        <p:nvSpPr>
          <p:cNvPr id="153" name="TextShape 2"/>
          <p:cNvSpPr txBox="1"/>
          <p:nvPr/>
        </p:nvSpPr>
        <p:spPr>
          <a:xfrm>
            <a:off x="5254020" y="756000"/>
            <a:ext cx="1368000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 dirty="0">
                <a:solidFill>
                  <a:schemeClr val="bg1"/>
                </a:solidFill>
                <a:latin typeface="Arial"/>
              </a:rPr>
              <a:t>satirična in politična, komična, akcijska,</a:t>
            </a:r>
          </a:p>
          <a:p>
            <a:r>
              <a:rPr lang="sl-SI" sz="1800" b="0" strike="noStrike" spc="-1" dirty="0">
                <a:solidFill>
                  <a:schemeClr val="bg1"/>
                </a:solidFill>
                <a:latin typeface="Arial"/>
              </a:rPr>
              <a:t>otroška </a:t>
            </a:r>
            <a:r>
              <a:rPr lang="sl-SI" sz="1800" b="0" strike="noStrike" spc="-1" dirty="0" err="1">
                <a:solidFill>
                  <a:schemeClr val="bg1"/>
                </a:solidFill>
                <a:latin typeface="Arial"/>
              </a:rPr>
              <a:t>manhua</a:t>
            </a:r>
            <a:r>
              <a:rPr lang="sl-SI" sz="1800" b="0" strike="noStrike" spc="-1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>
                <a:solidFill>
                  <a:schemeClr val="bg1"/>
                </a:solidFill>
                <a:latin typeface="Arial"/>
              </a:rPr>
              <a:t>film</a:t>
            </a:r>
          </a:p>
        </p:txBody>
      </p:sp>
      <p:pic>
        <p:nvPicPr>
          <p:cNvPr id="155" name="Slika 154"/>
          <p:cNvPicPr/>
          <p:nvPr/>
        </p:nvPicPr>
        <p:blipFill>
          <a:blip r:embed="rId2"/>
          <a:stretch/>
        </p:blipFill>
        <p:spPr>
          <a:xfrm>
            <a:off x="5688000" y="1368000"/>
            <a:ext cx="2230920" cy="1657800"/>
          </a:xfrm>
          <a:prstGeom prst="rect">
            <a:avLst/>
          </a:prstGeom>
          <a:ln>
            <a:noFill/>
          </a:ln>
        </p:spPr>
      </p:pic>
      <p:pic>
        <p:nvPicPr>
          <p:cNvPr id="156" name="Slika 155"/>
          <p:cNvPicPr/>
          <p:nvPr/>
        </p:nvPicPr>
        <p:blipFill>
          <a:blip r:embed="rId3"/>
          <a:stretch/>
        </p:blipFill>
        <p:spPr>
          <a:xfrm>
            <a:off x="7840800" y="0"/>
            <a:ext cx="2238120" cy="2495160"/>
          </a:xfrm>
          <a:prstGeom prst="rect">
            <a:avLst/>
          </a:prstGeom>
          <a:ln>
            <a:noFill/>
          </a:ln>
        </p:spPr>
      </p:pic>
      <p:pic>
        <p:nvPicPr>
          <p:cNvPr id="157" name="Slika 156"/>
          <p:cNvPicPr/>
          <p:nvPr/>
        </p:nvPicPr>
        <p:blipFill>
          <a:blip r:embed="rId4"/>
          <a:stretch/>
        </p:blipFill>
        <p:spPr>
          <a:xfrm>
            <a:off x="5832000" y="0"/>
            <a:ext cx="1078560" cy="1554120"/>
          </a:xfrm>
          <a:prstGeom prst="rect">
            <a:avLst/>
          </a:prstGeom>
          <a:ln>
            <a:noFill/>
          </a:ln>
        </p:spPr>
      </p:pic>
      <p:pic>
        <p:nvPicPr>
          <p:cNvPr id="158" name="Slika 157"/>
          <p:cNvPicPr/>
          <p:nvPr/>
        </p:nvPicPr>
        <p:blipFill>
          <a:blip r:embed="rId5"/>
          <a:stretch/>
        </p:blipFill>
        <p:spPr>
          <a:xfrm>
            <a:off x="1641240" y="0"/>
            <a:ext cx="4190760" cy="2476080"/>
          </a:xfrm>
          <a:prstGeom prst="rect">
            <a:avLst/>
          </a:prstGeom>
          <a:ln>
            <a:noFill/>
          </a:ln>
        </p:spPr>
      </p:pic>
      <p:pic>
        <p:nvPicPr>
          <p:cNvPr id="159" name="Slika 158"/>
          <p:cNvPicPr/>
          <p:nvPr/>
        </p:nvPicPr>
        <p:blipFill>
          <a:blip r:embed="rId6"/>
          <a:stretch/>
        </p:blipFill>
        <p:spPr>
          <a:xfrm>
            <a:off x="72000" y="2808000"/>
            <a:ext cx="3580920" cy="2704680"/>
          </a:xfrm>
          <a:prstGeom prst="rect">
            <a:avLst/>
          </a:prstGeom>
          <a:ln>
            <a:noFill/>
          </a:ln>
        </p:spPr>
      </p:pic>
      <p:pic>
        <p:nvPicPr>
          <p:cNvPr id="160" name="Slika 159"/>
          <p:cNvPicPr/>
          <p:nvPr/>
        </p:nvPicPr>
        <p:blipFill>
          <a:blip r:embed="rId7"/>
          <a:stretch/>
        </p:blipFill>
        <p:spPr>
          <a:xfrm>
            <a:off x="3600000" y="3168000"/>
            <a:ext cx="3704760" cy="2590560"/>
          </a:xfrm>
          <a:prstGeom prst="rect">
            <a:avLst/>
          </a:prstGeom>
          <a:ln>
            <a:noFill/>
          </a:ln>
        </p:spPr>
      </p:pic>
      <p:pic>
        <p:nvPicPr>
          <p:cNvPr id="161" name="Slika 160"/>
          <p:cNvPicPr/>
          <p:nvPr/>
        </p:nvPicPr>
        <p:blipFill>
          <a:blip r:embed="rId8"/>
          <a:stretch/>
        </p:blipFill>
        <p:spPr>
          <a:xfrm>
            <a:off x="7848000" y="2383920"/>
            <a:ext cx="2304000" cy="3391560"/>
          </a:xfrm>
          <a:prstGeom prst="rect">
            <a:avLst/>
          </a:prstGeom>
          <a:ln>
            <a:noFill/>
          </a:ln>
        </p:spPr>
      </p:pic>
      <p:sp>
        <p:nvSpPr>
          <p:cNvPr id="162" name="TextShape 2"/>
          <p:cNvSpPr txBox="1"/>
          <p:nvPr/>
        </p:nvSpPr>
        <p:spPr>
          <a:xfrm>
            <a:off x="288000" y="1296000"/>
            <a:ext cx="720000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>
                <a:solidFill>
                  <a:schemeClr val="bg1"/>
                </a:solidFill>
                <a:latin typeface="Arial"/>
              </a:rPr>
              <a:t>1. zlata doba 1930</a:t>
            </a:r>
          </a:p>
          <a:p>
            <a:r>
              <a:rPr lang="sl-SI" sz="1800" b="0" strike="noStrike" spc="-1">
                <a:solidFill>
                  <a:schemeClr val="bg1"/>
                </a:solidFill>
                <a:latin typeface="Arial"/>
              </a:rPr>
              <a:t>2. 1945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44000" y="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>
                <a:solidFill>
                  <a:schemeClr val="bg1"/>
                </a:solidFill>
                <a:latin typeface="Arial"/>
              </a:rPr>
              <a:t>glasba</a:t>
            </a:r>
          </a:p>
        </p:txBody>
      </p:sp>
      <p:graphicFrame>
        <p:nvGraphicFramePr>
          <p:cNvPr id="164" name="Object 2"/>
          <p:cNvGraphicFramePr/>
          <p:nvPr>
            <p:extLst>
              <p:ext uri="{D42A27DB-BD31-4B8C-83A1-F6EECF244321}">
                <p14:modId xmlns:p14="http://schemas.microsoft.com/office/powerpoint/2010/main" val="1340136093"/>
              </p:ext>
            </p:extLst>
          </p:nvPr>
        </p:nvGraphicFramePr>
        <p:xfrm>
          <a:off x="10080625" y="3966300"/>
          <a:ext cx="3468960" cy="610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r:id="rId4" imgW="0" imgH="0" progId="Word.Document.12">
                  <p:embed/>
                </p:oleObj>
              </mc:Choice>
              <mc:Fallback>
                <p:oleObj r:id="rId4" imgW="0" imgH="0" progId="Word.Document.12">
                  <p:embed/>
                  <p:pic>
                    <p:nvPicPr>
                      <p:cNvPr id="165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10080625" y="3966300"/>
                        <a:ext cx="3468960" cy="61092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" name="TextShape 3"/>
          <p:cNvSpPr txBox="1"/>
          <p:nvPr/>
        </p:nvSpPr>
        <p:spPr>
          <a:xfrm>
            <a:off x="288000" y="1152000"/>
            <a:ext cx="950400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>
                <a:solidFill>
                  <a:schemeClr val="bg1"/>
                </a:solidFill>
                <a:latin typeface="Arial"/>
              </a:rPr>
              <a:t>--&gt; tradicionalna: yayue ~1900 (Konfucijska ritualna yayue 1925 š.ga/yayue)</a:t>
            </a:r>
          </a:p>
          <a:p>
            <a:r>
              <a:rPr lang="sl-SI" sz="1800" b="0" strike="noStrike" spc="-1">
                <a:solidFill>
                  <a:schemeClr val="bg1"/>
                </a:solidFill>
                <a:latin typeface="Arial"/>
              </a:rPr>
              <a:t>	guoyue (modernejša tradicionalna) -&gt; večji orkestri -&gt; 20. st., din. Qing (š.ga/guoyue)</a:t>
            </a:r>
          </a:p>
          <a:p>
            <a:r>
              <a:rPr lang="sl-SI" sz="1800" b="0" strike="noStrike" spc="-1">
                <a:solidFill>
                  <a:schemeClr val="bg1"/>
                </a:solidFill>
                <a:latin typeface="Arial"/>
              </a:rPr>
              <a:t>--&gt; c-pop: kitajski pop ~~1930, porast 2010 (š.ga/gmp3, š.ga/cpop, 1940)</a:t>
            </a:r>
          </a:p>
          <a:p>
            <a:r>
              <a:rPr lang="sl-SI" sz="1800" b="0" strike="noStrike" spc="-1">
                <a:solidFill>
                  <a:schemeClr val="bg1"/>
                </a:solidFill>
                <a:latin typeface="Arial"/>
              </a:rPr>
              <a:t>--&gt; kitajski rock: Cui Jian, 80a, DnB, (š.ga/kitajrock 2005)</a:t>
            </a:r>
          </a:p>
        </p:txBody>
      </p:sp>
      <p:pic>
        <p:nvPicPr>
          <p:cNvPr id="167" name="Slika 166"/>
          <p:cNvPicPr/>
          <p:nvPr/>
        </p:nvPicPr>
        <p:blipFill>
          <a:blip r:embed="rId6"/>
          <a:stretch/>
        </p:blipFill>
        <p:spPr>
          <a:xfrm>
            <a:off x="4752000" y="2578680"/>
            <a:ext cx="5327640" cy="2996640"/>
          </a:xfrm>
          <a:prstGeom prst="rect">
            <a:avLst/>
          </a:prstGeom>
          <a:ln>
            <a:noFill/>
          </a:ln>
        </p:spPr>
      </p:pic>
      <p:pic>
        <p:nvPicPr>
          <p:cNvPr id="168" name="Slika 167"/>
          <p:cNvPicPr/>
          <p:nvPr/>
        </p:nvPicPr>
        <p:blipFill>
          <a:blip r:embed="rId7"/>
          <a:stretch/>
        </p:blipFill>
        <p:spPr>
          <a:xfrm>
            <a:off x="0" y="2575648"/>
            <a:ext cx="2266950" cy="302271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lika 170"/>
          <p:cNvPicPr/>
          <p:nvPr/>
        </p:nvPicPr>
        <p:blipFill>
          <a:blip r:embed="rId2"/>
          <a:stretch/>
        </p:blipFill>
        <p:spPr>
          <a:xfrm>
            <a:off x="5866920" y="360"/>
            <a:ext cx="4212720" cy="5670360"/>
          </a:xfrm>
          <a:prstGeom prst="rect">
            <a:avLst/>
          </a:prstGeom>
          <a:ln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>
                <a:solidFill>
                  <a:schemeClr val="bg1"/>
                </a:solidFill>
                <a:latin typeface="Arial"/>
              </a:rPr>
              <a:t>igra</a:t>
            </a:r>
          </a:p>
        </p:txBody>
      </p:sp>
      <p:sp>
        <p:nvSpPr>
          <p:cNvPr id="173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>
                <a:solidFill>
                  <a:schemeClr val="bg1"/>
                </a:solidFill>
                <a:latin typeface="Arial"/>
              </a:rPr>
              <a:t>opera (kunqu, pekinška) posvečina vladarjem (Qing, Tang, Ming), komedija (xiangsheng), shuochang (pripovedništvo), plesi (leva in zmaja), drama (yuan) --&gt; makeup, kostumi, okraski</a:t>
            </a:r>
          </a:p>
        </p:txBody>
      </p:sp>
      <p:pic>
        <p:nvPicPr>
          <p:cNvPr id="174" name="Slika 173"/>
          <p:cNvPicPr/>
          <p:nvPr/>
        </p:nvPicPr>
        <p:blipFill>
          <a:blip r:embed="rId3"/>
          <a:stretch/>
        </p:blipFill>
        <p:spPr>
          <a:xfrm>
            <a:off x="0" y="3610800"/>
            <a:ext cx="3120840" cy="2059920"/>
          </a:xfrm>
          <a:prstGeom prst="rect">
            <a:avLst/>
          </a:prstGeom>
          <a:ln>
            <a:noFill/>
          </a:ln>
        </p:spPr>
      </p:pic>
      <p:pic>
        <p:nvPicPr>
          <p:cNvPr id="175" name="Slika 174"/>
          <p:cNvPicPr/>
          <p:nvPr/>
        </p:nvPicPr>
        <p:blipFill>
          <a:blip r:embed="rId4"/>
          <a:stretch/>
        </p:blipFill>
        <p:spPr>
          <a:xfrm>
            <a:off x="3120840" y="3286080"/>
            <a:ext cx="3178080" cy="2383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lika 175"/>
          <p:cNvPicPr/>
          <p:nvPr/>
        </p:nvPicPr>
        <p:blipFill>
          <a:blip r:embed="rId2"/>
          <a:stretch/>
        </p:blipFill>
        <p:spPr>
          <a:xfrm>
            <a:off x="2520000" y="0"/>
            <a:ext cx="7559280" cy="5670360"/>
          </a:xfrm>
          <a:prstGeom prst="rect">
            <a:avLst/>
          </a:prstGeom>
          <a:ln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spc="-1" dirty="0">
                <a:solidFill>
                  <a:schemeClr val="bg1"/>
                </a:solidFill>
                <a:latin typeface="Arial"/>
              </a:rPr>
              <a:t>a</a:t>
            </a:r>
            <a:r>
              <a:rPr lang="sl-SI" sz="4400" b="0" strike="noStrike" spc="-1" dirty="0" smtClean="0">
                <a:solidFill>
                  <a:schemeClr val="bg1"/>
                </a:solidFill>
                <a:latin typeface="Arial"/>
              </a:rPr>
              <a:t>rhitektura - urbanistična</a:t>
            </a:r>
            <a:endParaRPr lang="sl-SI" sz="44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72000" y="1325880"/>
            <a:ext cx="2664000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>
                <a:solidFill>
                  <a:schemeClr val="bg1"/>
                </a:solidFill>
                <a:latin typeface="Arial"/>
              </a:rPr>
              <a:t>atriji, velika vrata na dvorišča, zavihane strehe, gradnja večinoma iz lesa, živobarvno pleskane stene</a:t>
            </a:r>
          </a:p>
        </p:txBody>
      </p:sp>
      <p:sp>
        <p:nvSpPr>
          <p:cNvPr id="179" name="TextShape 3"/>
          <p:cNvSpPr txBox="1"/>
          <p:nvPr/>
        </p:nvSpPr>
        <p:spPr>
          <a:xfrm>
            <a:off x="8065440" y="-34200"/>
            <a:ext cx="201528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>
                <a:solidFill>
                  <a:schemeClr val="bg1"/>
                </a:solidFill>
                <a:latin typeface="Arial"/>
              </a:rPr>
              <a:t>Prepovedano mesto, dinastija Ming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53" y="2367756"/>
            <a:ext cx="4403725" cy="330279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56" y="2544128"/>
            <a:ext cx="2467344" cy="3655781"/>
          </a:xfrm>
          <a:prstGeom prst="rect">
            <a:avLst/>
          </a:prstGeom>
        </p:spPr>
      </p:pic>
      <p:sp>
        <p:nvSpPr>
          <p:cNvPr id="177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spc="-1" dirty="0">
                <a:solidFill>
                  <a:schemeClr val="bg1"/>
                </a:solidFill>
                <a:latin typeface="Arial"/>
              </a:rPr>
              <a:t>v</a:t>
            </a:r>
            <a:r>
              <a:rPr lang="sl-SI" sz="4400" b="0" strike="noStrike" spc="-1" dirty="0" smtClean="0">
                <a:solidFill>
                  <a:schemeClr val="bg1"/>
                </a:solidFill>
                <a:latin typeface="Arial"/>
              </a:rPr>
              <a:t>rtnarstvo – pokrajinska arhitektura</a:t>
            </a:r>
            <a:endParaRPr lang="sl-SI" sz="44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285750" y="1066800"/>
            <a:ext cx="9048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=</a:t>
            </a:r>
            <a:r>
              <a:rPr lang="sl-SI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kitjaski</a:t>
            </a:r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 vrt: minimalističen park, razprostrt po veliki površini</a:t>
            </a:r>
          </a:p>
          <a:p>
            <a:r>
              <a:rPr lang="sl-SI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= grmovje, vodovje, travniki, potoki, drevesa, hišice/hiške za piknike, …</a:t>
            </a:r>
          </a:p>
          <a:p>
            <a:r>
              <a:rPr lang="sl-SI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= že iz Hanove dinastije – 600 pred našim štetjem</a:t>
            </a:r>
          </a:p>
          <a:p>
            <a:r>
              <a:rPr lang="sl-SI" dirty="0" smtClean="0">
                <a:solidFill>
                  <a:schemeClr val="bg1"/>
                </a:solidFill>
              </a:rPr>
              <a:t>=</a:t>
            </a:r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 </a:t>
            </a:r>
            <a:r>
              <a:rPr lang="sl-SI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bonsai</a:t>
            </a:r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: prisilno nastavljeno grmovje, ki ponazarja velika drevesa na mali skali</a:t>
            </a:r>
          </a:p>
          <a:p>
            <a:r>
              <a:rPr lang="sl-SI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= zahteva veliko nege</a:t>
            </a: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367756"/>
            <a:ext cx="2202127" cy="434297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799" y="2161382"/>
            <a:ext cx="2339445" cy="350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>
                <a:solidFill>
                  <a:schemeClr val="bg1"/>
                </a:solidFill>
                <a:latin typeface="Arial"/>
              </a:rPr>
              <a:t>viri: wikipedia, wikipedija</a:t>
            </a:r>
          </a:p>
        </p:txBody>
      </p:sp>
      <p:sp>
        <p:nvSpPr>
          <p:cNvPr id="181" name="CustomShape 2"/>
          <p:cNvSpPr/>
          <p:nvPr/>
        </p:nvSpPr>
        <p:spPr>
          <a:xfrm>
            <a:off x="540360" y="128124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25000" lnSpcReduction="20000"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Chinese</a:t>
            </a:r>
            <a:r>
              <a:rPr lang="sl-SI" sz="3200" b="0" i="1" strike="noStrike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culture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. [medmrežje]. 2019. [citirano 11. 10. 2019]. Dostopno na naslovu: https://en.wikipedia.org/wiki/Chinese_culture.</a:t>
            </a:r>
          </a:p>
          <a:p>
            <a:pPr marL="432000" lvl="1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Arts</a:t>
            </a:r>
            <a:r>
              <a:rPr lang="sl-SI" sz="3200" b="0" i="1" strike="noStrike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of</a:t>
            </a:r>
            <a:r>
              <a:rPr lang="sl-SI" sz="3200" b="0" i="1" strike="noStrike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China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. [medmrežje]. 2019. [citirano 11. 10. 2019]. Dostopno na naslovu: https://en.wikipedia.org/w/index.php?title=Arts_of_China&amp;oldid=919507893.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>
                <a:solidFill>
                  <a:schemeClr val="bg1"/>
                </a:solidFill>
                <a:latin typeface="Arial"/>
              </a:rPr>
              <a:t>Kite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. [medmrežje]. 2019. [citirano 11. 10. 2019]. Dostopno na naslovu: https://en.wikipedia.org/w/index.php?title=Kite&amp;oldid=919102918.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Pupetry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. [medmrežje]. 2019. [citirano 11. 10. 2019]. Dostopno na naslovu: https://en.wikipedia.org/w/index.php?title=Puppetry&amp;oldid=915513800.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  <a:ea typeface="Microsoft YaHei"/>
              </a:rPr>
              <a:t>Chinese</a:t>
            </a:r>
            <a:r>
              <a:rPr lang="sl-SI" sz="3200" b="0" i="1" strike="noStrike" spc="-1" dirty="0">
                <a:solidFill>
                  <a:schemeClr val="bg1"/>
                </a:solidFill>
                <a:latin typeface="Arial"/>
                <a:ea typeface="Microsoft YaHei"/>
              </a:rPr>
              <a:t> </a:t>
            </a: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  <a:ea typeface="Microsoft YaHei"/>
              </a:rPr>
              <a:t>poetry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  <a:ea typeface="Microsoft YaHei"/>
              </a:rPr>
              <a:t>. [medmrežje]. 2019. [citirano 11. 10. 2019]. Dostopno na naslovu: https://en.wikipedia.org/w/index.php?title=Chinese_poetry&amp;oldid=918558752.</a:t>
            </a:r>
            <a:endParaRPr lang="sl-SI" sz="3200" b="0" strike="noStrike" spc="-1" dirty="0">
              <a:solidFill>
                <a:schemeClr val="bg1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>
                <a:solidFill>
                  <a:schemeClr val="bg1"/>
                </a:solidFill>
                <a:latin typeface="Arial"/>
              </a:rPr>
              <a:t>Kitajska književnost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. [medmrežje]. 2019. [citirano 11. 10. 2019]. Dostopno na naslovu: https://sl.wikipedia.org/w/index.php?title=Kitajska_knji%C5%BEevnost&amp;oldid=5071066.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Chinese</a:t>
            </a:r>
            <a:r>
              <a:rPr lang="sl-SI" sz="3200" b="0" i="1" strike="noStrike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ceramics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. [medmrežje]. 2019. [citirano 11. 10. 2019]. Dostopno na naslovu: https://en.wikipedia.org/w/index.php?title=Chinese_ceramics&amp;oldid=915955302.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Chinese</a:t>
            </a:r>
            <a:r>
              <a:rPr lang="sl-SI" sz="3200" b="0" i="1" strike="noStrike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embroidery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. [medmrežje]. 2019. [citirano 11. 10. 2019]. Dostopno na naslovu: https://en.wikipedia.org/w/index.php?title=Chinese_embroidery&amp;oldid=916034015.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Photography</a:t>
            </a:r>
            <a:r>
              <a:rPr lang="sl-SI" sz="3200" b="0" i="1" strike="noStrike" spc="-1" dirty="0">
                <a:solidFill>
                  <a:schemeClr val="bg1"/>
                </a:solidFill>
                <a:latin typeface="Arial"/>
              </a:rPr>
              <a:t> in </a:t>
            </a: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China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. [medmrežje]. 2019. [citirano 11. 10. 2019]. Dostopno na naslovu: https://en.wikipedia.org/w/index.php?title=Photography_in_China&amp;oldid=911971016.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>
                <a:solidFill>
                  <a:schemeClr val="bg1"/>
                </a:solidFill>
                <a:latin typeface="Arial"/>
              </a:rPr>
              <a:t>Kitajska kaligrafija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. [medmrežje]. 2019. [citirano 11. 10. 2019]. Dostopno na naslovu: https://sl.wikipedia.org/w/index.php?title=Kitajska_kaligrafija&amp;oldid=5119521.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Manhua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. [medmrežje]. 2019. [citirano 12. 10. 2019]. Dostopno na naslovu: https://en.wikipedia.org/w/index.php?title=Manhua&amp;oldid=917900919.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Chineseanimation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. [medmrežje]. 2019. [citirano 12. 10. 2019]. Dostopno na naslovu: https://en.wikipedia.org/w/index.php?title=Chinese_animation&amp;oldid=916200959.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Cinema</a:t>
            </a:r>
            <a:r>
              <a:rPr lang="sl-SI" sz="3200" b="0" i="1" strike="noStrike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of</a:t>
            </a:r>
            <a:r>
              <a:rPr lang="sl-SI" sz="3200" b="0" i="1" strike="noStrike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sl-SI" sz="3200" b="0" i="1" strike="noStrike" spc="-1" dirty="0" err="1">
                <a:solidFill>
                  <a:schemeClr val="bg1"/>
                </a:solidFill>
                <a:latin typeface="Arial"/>
              </a:rPr>
              <a:t>China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. [medmrežje]. 2019. [citirano 12. 10. 2019]. Dostopno na naslovu: https://en.wikipedia.org/w/index.php?title=Cinema_of_China&amp;oldid=920656681.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i="1" strike="noStrike" spc="-1" dirty="0">
                <a:solidFill>
                  <a:schemeClr val="bg1"/>
                </a:solidFill>
                <a:latin typeface="Arial"/>
              </a:rPr>
              <a:t>C-pop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. [medmrežje]. 2019. [citirano 13. 10. 2019]. Dostopno na naslovu: https://en.wikipedia.org/w/index.php?title=C-pop&amp;oldid=917864188.</a:t>
            </a: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sl-SI" sz="32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Ostali viri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ubTitle"/>
          </p:nvPr>
        </p:nvSpPr>
        <p:spPr bwMode="auto">
          <a:xfrm>
            <a:off x="504000" y="639132"/>
            <a:ext cx="14159645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Citations</a:t>
            </a:r>
            <a:endParaRPr kumimoji="0" lang="sl-SI" altLang="sl-SI" sz="3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-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paysagistes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jardiners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poḕts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p. 348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preface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quete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Editions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La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Martiniere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Paris 2010, p. 10–11.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Jun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Records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Jiang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Chanoxiong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Translation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quête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quete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10.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also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quete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quete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p. 16.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Congzhou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JIang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Qiting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Editors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Yuanzong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Shanghai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2004, "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Jingyu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yuan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xu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," p. 39.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352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352.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Patrick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Carré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Le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Lettré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Musée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Albert Kahn,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Besançon,Éditions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l'imprimeur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2004, pp. 97–109.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"/>
              </a:rPr>
              <a:t>Planting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"/>
              </a:rPr>
              <a:t> design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"/>
              </a:rPr>
              <a:t>illustrated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(2nd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Outskirts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Inc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p. 120.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tooltip="Special:BookSources/978-1-4327-4197-6"/>
              </a:rPr>
              <a:t>978-1-4327-4197-6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22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Tzu-Hsui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Record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Hua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Palace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quoted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352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New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World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2007.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41.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/>
              </a:rPr>
              <a:t>http://en.wikisource.org/wiki/The_Travels_of_Marco_Polo/Book_1/Chapter_61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Travels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Marco Polo,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Book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1/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Chapter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61,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Chandu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Kaan's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Palace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Wikisource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Henry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Yule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pp. 352–53.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12.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6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Jean-Denis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Attiret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"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Letter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 M.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d'Assaut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,"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122.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353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term is 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translation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'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中国古典园林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' (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Zhōngguó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gǔdiǎn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yuánlín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as '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Ancient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Chinese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',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however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what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exactly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refers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to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Western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languages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rather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vague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rarely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defined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scholars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notable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exception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Z. Song,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who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gives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definition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:"'le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classique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' désigne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créés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au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temps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antérieurs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au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XIXe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siècle au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cours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duquel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connut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commencement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l'industrialisation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chinoise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surtout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créés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réaménagés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entre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XVIe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XVIIIe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siècles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."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translates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as '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were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created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before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nineteenth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century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[...]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especially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sixteenth-eighteenth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centuries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' p. 1, Song, Z.-S. (2005).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classiques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français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comparaison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deux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modalités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paysagères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Paris: Ed.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Ji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Craft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Hardie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London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New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Haven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Yale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1988.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example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Louis Le Comte,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who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visited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scientific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expedition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King Louis XIV in 1685.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426.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431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Ji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Craft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translation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Harde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London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New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Yaven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Yale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1988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Stepanova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Jekaterina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Kraushaar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Frank (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/>
              </a:rPr>
              <a:t>Eastwards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/>
              </a:rPr>
              <a:t>Western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/>
              </a:rPr>
              <a:t>views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/>
              </a:rPr>
              <a:t> on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/>
              </a:rPr>
              <a:t>East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/>
              </a:rPr>
              <a:t>Asian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/>
              </a:rPr>
              <a:t>culture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Bern: Peter Lang. pp. 162–3.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7" tooltip="Special:BookSources/978-3-0343-0040-7"/>
              </a:rPr>
              <a:t>978-3-0343-0040-7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24.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30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124.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135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Harte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Sunniva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(1999).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8"/>
              </a:rPr>
              <a:t>Zen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8"/>
              </a:rPr>
              <a:t>gardening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New York: Stewart, Tabori &amp;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p. 45.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9" tooltip="Special:BookSources/978-1-55670-929-6"/>
              </a:rPr>
              <a:t>978-1-55670-929-6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128.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114.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Tsu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Frances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Ya-sing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(1988).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0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0"/>
              </a:rPr>
              <a:t> design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0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New York: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McGraw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-Hill. p. 28.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1" tooltip="Special:BookSources/978-0-07-065339-9"/>
              </a:rPr>
              <a:t>978-0-07-065339-9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116.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(2011).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Planting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 design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illustrated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(3rd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ArchiteG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Inc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p. 145.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3" tooltip="Special:BookSources/978-0-9843741-9-9"/>
              </a:rPr>
              <a:t>978-0-9843741-9-9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118.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Jean-Denis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Attiret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"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Lettre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 M.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d'Assaut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1re Novembre 1743.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Lettres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édifiantes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curieuses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écrites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Missions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étrangères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par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quelques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missionaires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la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Compagne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Jésus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," Paris, Fr.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Guerin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1749,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volume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XXVII, v-1. p. 1–61. Trans,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David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Siefkin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137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141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142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(2011).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Planting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 design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illustrated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(3rd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ArchiteG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Inc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p. 185.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3" tooltip="Special:BookSources/978-0-9843741-9-9"/>
              </a:rPr>
              <a:t>978-0-9843741-9-9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p. 396.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411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Wybe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Kuitert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(2015)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Borrowing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scenery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landscape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that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lends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-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final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chapter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Yuanye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Journal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Architecture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10:2, 32-43, 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4"/>
              </a:rPr>
              <a:t>[1]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205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425.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Quoted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p. 411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389.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19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19.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Ebrey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Patricia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Buckley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5"/>
              </a:rPr>
              <a:t>"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5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5"/>
              </a:rPr>
              <a:t> Garden as a Site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5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5"/>
              </a:rPr>
              <a:t> Social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5"/>
              </a:rPr>
              <a:t>Activity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5"/>
              </a:rPr>
              <a:t>"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Washington.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Retrieved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5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October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2011.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Attiret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Editions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Robert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Lafont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Paris, 1998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402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Smith,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Kim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(2009).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6"/>
              </a:rPr>
              <a:t>Oh garden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6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6"/>
              </a:rPr>
              <a:t>fresh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6"/>
              </a:rPr>
              <a:t>possibilities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6"/>
              </a:rPr>
              <a:t>!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Boston: David R. Godine, Publisher. p. 43.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7" tooltip="Special:BookSources/978-1-56792-330-8"/>
              </a:rPr>
              <a:t>978-1-56792-330-8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193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8"/>
              </a:rPr>
              <a:t>"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8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8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8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8"/>
              </a:rPr>
              <a:t>collectors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8"/>
              </a:rPr>
              <a:t>'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8"/>
              </a:rPr>
              <a:t>rocks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8"/>
              </a:rPr>
              <a:t>"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Department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Asian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New York: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Metropolitan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Museum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Retrieved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6 September 2011.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Ebrey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Patricia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Buckley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9"/>
              </a:rPr>
              <a:t>"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9"/>
              </a:rPr>
              <a:t>Origins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9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9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9"/>
              </a:rPr>
              <a:t> Garden Design"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Washington.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Retrieved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5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October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2011.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Wong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Young-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tsu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(2001).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0"/>
              </a:rPr>
              <a:t>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0"/>
              </a:rPr>
              <a:t>paradise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0"/>
              </a:rPr>
              <a:t>lost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0"/>
              </a:rPr>
              <a:t>imperial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0"/>
              </a:rPr>
              <a:t> garden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0"/>
              </a:rPr>
              <a:t>Yuanming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0"/>
              </a:rPr>
              <a:t>Yuan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Honolulu: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Hawaii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p. 9.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1" tooltip="Special:BookSources/978-0-8248-2328-3"/>
              </a:rPr>
              <a:t>978-0-8248-2328-3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proverb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quoted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18th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century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classic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novel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2" tooltip="Dream of the Red Chamber"/>
              </a:rPr>
              <a:t>Dream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2" tooltip="Dream of the Red Chamber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2" tooltip="Dream of the Red Chamber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2" tooltip="Dream of the Red Chamber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2" tooltip="Dream of the Red Chamber"/>
              </a:rPr>
              <a:t> Red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2" tooltip="Dream of the Red Chamber"/>
              </a:rPr>
              <a:t>Chamber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when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family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looking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motto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 garden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pavilion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443.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186.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D.R.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Siefkin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Chaioxiong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Preface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464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(2011).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Landscape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Planting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 design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/>
              </a:rPr>
              <a:t>illustrated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(3rd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ArchiteG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Inc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p. 150.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3" tooltip="Special:BookSources/978-0-9843741-9-9"/>
              </a:rPr>
              <a:t>978-0-9843741-9-9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470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p. 469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Samuel Taylor Coleridge,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Christabel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Kubla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Khan,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Sleep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2nd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edition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William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Bulmer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London, 1816.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387.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3" tooltip="Louis le Comte"/>
              </a:rPr>
              <a:t>Louis le Comte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Nouveaux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memoires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sur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l'etat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present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vol. I, p. 336.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Impey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Chinoiseries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London, Oxford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1977.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Joseph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Spence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[alias Sir Harry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Beaumont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] (1752).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particular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account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Emperor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China's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near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4"/>
              </a:rPr>
              <a:t>Pekin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London. pp. 6–10.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Translated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5" tooltip="Jean Denis Attiret"/>
              </a:rPr>
              <a:t>Jean Denis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5" tooltip="Jean Denis Attiret"/>
              </a:rPr>
              <a:t>Attiret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(1743,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published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1749),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Lettres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edifiantes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curieuses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vol. XII, p. 403.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Elizabeth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Britain's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eye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: Literature, empire,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aesthetics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nineteenth-century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Britain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Stanford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Stanford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p. 23.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7" tooltip="Special:BookSources/978-0-8047-5945-8"/>
              </a:rPr>
              <a:t>978-0-8047-5945-8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Les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p. 348.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Elizabeth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Britain's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eye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: Literature, empire,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aesthetics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nineteenth-century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6"/>
              </a:rPr>
              <a:t>Britain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Stanford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Stanford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p. 28.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7" tooltip="Special:BookSources/978-0-8047-5945-8"/>
              </a:rPr>
              <a:t>978-0-8047-5945-8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Paysagistes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Jarininiers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Poetes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pp. 839–40.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Main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James.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Gardener's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Magazine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1827,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Volume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II, p. 135.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Cited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Kilpatrick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Jane (2007).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8"/>
              </a:rPr>
              <a:t>Gifts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8"/>
              </a:rPr>
              <a:t>from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8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8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8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8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8"/>
              </a:rPr>
              <a:t>China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London: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Frances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Lincoln. p. 130.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9" tooltip="Special:BookSources/978-0-7112-2630-2"/>
              </a:rPr>
              <a:t>978-0-7112-2630-2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0" tooltip="William Chambers (architect)"/>
              </a:rPr>
              <a:t>Chambers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0" tooltip="William Chambers (architect)"/>
              </a:rPr>
              <a:t>, William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(1772).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1"/>
              </a:rPr>
              <a:t>Dissertation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1"/>
              </a:rPr>
              <a:t> on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1"/>
              </a:rPr>
              <a:t>Oriental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1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1"/>
              </a:rPr>
              <a:t>Gardening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Alexander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Orloff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Dmitri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Chvidkovski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Saint-Petersbourg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l'architecture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tsars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Paris, 1995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Sources</a:t>
            </a:r>
            <a:endParaRPr kumimoji="0" lang="sl-SI" altLang="sl-SI" sz="3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3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Books</a:t>
            </a:r>
            <a:endParaRPr kumimoji="0" lang="sl-SI" altLang="sl-SI" sz="3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Chaoxiong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(2007).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Classical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Suzhou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Beijing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New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World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2" tooltip="Special:BookSources/978-7-80228-508-8"/>
              </a:rPr>
              <a:t>978-7-80228-508-8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Bing (2010).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quête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paradis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). Paris: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Éditions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la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Martinière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3" tooltip="Special:BookSources/978-2-7324-4038-5"/>
              </a:rPr>
              <a:t>978-2-7324-4038-5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Clunas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Craig (1996).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Fruitful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sites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garden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culture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dynasty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Durham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Duke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Baridon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(1998). Les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Paysagistes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Jardiniers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Poetes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). Paris: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Éditions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Robert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Lafont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4" tooltip="Special:BookSources/978-2-221-06707-9"/>
              </a:rPr>
              <a:t>978-2-221-06707-9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Keswick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Maggie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(2003).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garden: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history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art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architecture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(3rd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.). Cambridge, Massachusetts: Harvard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University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Sirén, Osvald (1949).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New York, NY: Ronald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Press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Sirén, Osvald (1950).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China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Europe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Eighteenth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Century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Song, Z.-S. (2005).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classiques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français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comparaison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deux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modalités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paysagères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). Paris: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Editions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Tong,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Jun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江南园林志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[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Gazetteer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Jiangnan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Gardens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]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Chinese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).</a:t>
            </a:r>
            <a:r>
              <a:rPr kumimoji="0" lang="sl-SI" altLang="sl-SI" sz="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Rémi (2009). Le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Jardin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Chinois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par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l'image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(in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French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). Paris: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Éditions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Feng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International Standard Book Number"/>
              </a:rPr>
              <a:t>ISBN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5" tooltip="Special:BookSources/978-2-84279-142-1"/>
              </a:rPr>
              <a:t>978-2-84279-142-1</a:t>
            </a:r>
            <a:r>
              <a:rPr kumimoji="0" lang="sl-SI" altLang="sl-SI" sz="3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sl-SI" altLang="sl-SI" sz="3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3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80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>
                <a:solidFill>
                  <a:schemeClr val="bg1"/>
                </a:solidFill>
                <a:latin typeface="Arial"/>
              </a:rPr>
              <a:t>hvala za pozornost</a:t>
            </a:r>
          </a:p>
        </p:txBody>
      </p:sp>
      <p:sp>
        <p:nvSpPr>
          <p:cNvPr id="183" name="CustomShape 2"/>
          <p:cNvSpPr/>
          <p:nvPr/>
        </p:nvSpPr>
        <p:spPr>
          <a:xfrm>
            <a:off x="504000" y="1326600"/>
            <a:ext cx="442656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3"/>
          <p:cNvSpPr/>
          <p:nvPr/>
        </p:nvSpPr>
        <p:spPr>
          <a:xfrm>
            <a:off x="5152680" y="1326600"/>
            <a:ext cx="442656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TextShape 4"/>
          <p:cNvSpPr txBox="1"/>
          <p:nvPr/>
        </p:nvSpPr>
        <p:spPr>
          <a:xfrm>
            <a:off x="8136000" y="4968000"/>
            <a:ext cx="93672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z="1800" b="0" strike="noStrike" spc="-1">
                <a:solidFill>
                  <a:schemeClr val="bg1"/>
                </a:solidFill>
                <a:latin typeface="Arial"/>
              </a:rPr>
              <a:t>kosi --&gt;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>
                <a:solidFill>
                  <a:schemeClr val="bg1"/>
                </a:solidFill>
                <a:latin typeface="Arial"/>
              </a:rPr>
              <a:t>kategorije/zvrsti/vrste</a:t>
            </a:r>
          </a:p>
        </p:txBody>
      </p:sp>
      <p:sp>
        <p:nvSpPr>
          <p:cNvPr id="187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7000"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>
                <a:solidFill>
                  <a:schemeClr val="bg1"/>
                </a:solidFill>
                <a:latin typeface="Arial"/>
              </a:rPr>
              <a:t>ljudske umetnosti: rezljanje papirja, zmaji, lutkarstvo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>
                <a:solidFill>
                  <a:schemeClr val="bg1"/>
                </a:solidFill>
                <a:latin typeface="Arial"/>
              </a:rPr>
              <a:t>literatura: umetnostna besedila, pesmi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>
                <a:solidFill>
                  <a:schemeClr val="bg1"/>
                </a:solidFill>
                <a:latin typeface="Arial"/>
              </a:rPr>
              <a:t>likovna: lončarstvo, vezenina, slikanje, fotografija, kaligrafija, striparstvo (manhua)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>
                <a:solidFill>
                  <a:schemeClr val="bg1"/>
                </a:solidFill>
                <a:latin typeface="Arial"/>
              </a:rPr>
              <a:t>film: animacija, igrani film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>
                <a:solidFill>
                  <a:schemeClr val="bg1"/>
                </a:solidFill>
                <a:latin typeface="Arial"/>
              </a:rPr>
              <a:t>glasba: tradicionalna (yayue), moderna (c-pop, rock)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>
                <a:solidFill>
                  <a:schemeClr val="bg1"/>
                </a:solidFill>
                <a:latin typeface="Arial"/>
              </a:rPr>
              <a:t>splošno</a:t>
            </a:r>
          </a:p>
        </p:txBody>
      </p:sp>
      <p:sp>
        <p:nvSpPr>
          <p:cNvPr id="119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kljub dolgemu obdobju (antika), konstantna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vpliv s strani filozofov, učiteljev, religioznih osebnosti, politikov in Budizma iz zahoda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zatrta zaradi cenzure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ljudska umetnost, igra, fina umetnost (slikanje kiparjenje, arhitektura, glasba, pesništvo)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solidFill>
                  <a:schemeClr val="bg1"/>
                </a:solidFill>
                <a:latin typeface="Arial"/>
              </a:rPr>
              <a:t>kategorije/zvrsti/vrste</a:t>
            </a:r>
          </a:p>
        </p:txBody>
      </p:sp>
      <p:sp>
        <p:nvSpPr>
          <p:cNvPr id="170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igra: opera (</a:t>
            </a:r>
            <a:r>
              <a:rPr lang="sl-SI" sz="3200" b="0" strike="noStrike" spc="-1" dirty="0" err="1">
                <a:solidFill>
                  <a:schemeClr val="bg1"/>
                </a:solidFill>
                <a:latin typeface="Arial"/>
              </a:rPr>
              <a:t>kunqu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, pekinška), komedija (</a:t>
            </a:r>
            <a:r>
              <a:rPr lang="sl-SI" sz="3200" b="0" strike="noStrike" spc="-1" dirty="0" err="1">
                <a:solidFill>
                  <a:schemeClr val="bg1"/>
                </a:solidFill>
                <a:latin typeface="Arial"/>
              </a:rPr>
              <a:t>xiangsheng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), </a:t>
            </a:r>
            <a:r>
              <a:rPr lang="sl-SI" sz="3200" b="0" strike="noStrike" spc="-1" dirty="0" err="1">
                <a:solidFill>
                  <a:schemeClr val="bg1"/>
                </a:solidFill>
                <a:latin typeface="Arial"/>
              </a:rPr>
              <a:t>shuochang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 (pripovedništvo), plesi (leva in zmaja), drama (</a:t>
            </a:r>
            <a:r>
              <a:rPr lang="sl-SI" sz="3200" b="0" strike="noStrike" spc="-1" dirty="0" err="1">
                <a:solidFill>
                  <a:schemeClr val="bg1"/>
                </a:solidFill>
                <a:latin typeface="Arial"/>
              </a:rPr>
              <a:t>yuan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)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arhitektura: pokrajinska, urbanistična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vrtnarstvo: </a:t>
            </a:r>
            <a:r>
              <a:rPr lang="sl-SI" sz="3200" b="0" strike="noStrike" spc="-1" dirty="0" err="1">
                <a:solidFill>
                  <a:schemeClr val="bg1"/>
                </a:solidFill>
                <a:latin typeface="Arial"/>
              </a:rPr>
              <a:t>bonsai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/</a:t>
            </a:r>
            <a:r>
              <a:rPr lang="sl-SI" sz="3200" b="0" strike="noStrike" spc="-1" dirty="0" err="1">
                <a:solidFill>
                  <a:schemeClr val="bg1"/>
                </a:solidFill>
                <a:latin typeface="Arial"/>
              </a:rPr>
              <a:t>penjing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, kitajski vrt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solidFill>
                  <a:schemeClr val="bg1"/>
                </a:solidFill>
                <a:latin typeface="Arial"/>
              </a:rPr>
              <a:t>zgodovina</a:t>
            </a:r>
          </a:p>
        </p:txBody>
      </p:sp>
      <p:sp>
        <p:nvSpPr>
          <p:cNvPr id="121" name="CustomShape 2"/>
          <p:cNvSpPr/>
          <p:nvPr/>
        </p:nvSpPr>
        <p:spPr>
          <a:xfrm>
            <a:off x="504000" y="1326600"/>
            <a:ext cx="957564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neolitik: lončarstvo-poslikave</a:t>
            </a:r>
          </a:p>
          <a:p>
            <a:pPr marL="432000" lvl="1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16. st. </a:t>
            </a:r>
            <a:r>
              <a:rPr lang="sl-SI" sz="3200" b="0" strike="noStrike" spc="-1" dirty="0" err="1">
                <a:solidFill>
                  <a:schemeClr val="bg1"/>
                </a:solidFill>
                <a:latin typeface="Arial"/>
              </a:rPr>
              <a:t>p.n.š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.: pesništvo (</a:t>
            </a:r>
            <a:r>
              <a:rPr lang="sl-SI" sz="3200" b="0" strike="noStrike" spc="-1" dirty="0" err="1">
                <a:solidFill>
                  <a:schemeClr val="bg1"/>
                </a:solidFill>
                <a:latin typeface="Arial"/>
              </a:rPr>
              <a:t>Qu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sl-SI" sz="3200" b="0" strike="noStrike" spc="-1" dirty="0" err="1">
                <a:solidFill>
                  <a:schemeClr val="bg1"/>
                </a:solidFill>
                <a:latin typeface="Arial"/>
              </a:rPr>
              <a:t>Yuan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) (din. </a:t>
            </a:r>
            <a:r>
              <a:rPr lang="sl-SI" sz="3200" b="0" strike="noStrike" spc="-1" dirty="0" err="1">
                <a:solidFill>
                  <a:schemeClr val="bg1"/>
                </a:solidFill>
                <a:latin typeface="Arial"/>
              </a:rPr>
              <a:t>Šanga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)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kitajski </a:t>
            </a:r>
            <a:r>
              <a:rPr lang="sl-SI" sz="3200" b="0" strike="noStrike" spc="-1" dirty="0" err="1">
                <a:solidFill>
                  <a:schemeClr val="bg1"/>
                </a:solidFill>
                <a:latin typeface="Arial"/>
              </a:rPr>
              <a:t>impreij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: porcelan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1-20 st.: Budizem: kaligrafija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din. </a:t>
            </a:r>
            <a:r>
              <a:rPr lang="sl-SI" sz="3200" b="0" strike="noStrike" spc="-1" dirty="0" err="1">
                <a:solidFill>
                  <a:schemeClr val="bg1"/>
                </a:solidFill>
                <a:latin typeface="Arial"/>
              </a:rPr>
              <a:t>Sui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 in </a:t>
            </a:r>
            <a:r>
              <a:rPr lang="sl-SI" sz="3200" b="0" strike="noStrike" spc="-1" dirty="0" err="1">
                <a:solidFill>
                  <a:schemeClr val="bg1"/>
                </a:solidFill>
                <a:latin typeface="Arial"/>
              </a:rPr>
              <a:t>Tang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: budistično kiparstvo in arhitektura</a:t>
            </a:r>
          </a:p>
          <a:p>
            <a:pPr marL="432000" lvl="1" indent="-216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l-SI" sz="3200" b="0" strike="noStrike" spc="-1" dirty="0" err="1">
                <a:solidFill>
                  <a:schemeClr val="bg1"/>
                </a:solidFill>
                <a:latin typeface="Arial"/>
              </a:rPr>
              <a:t>Tang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-povzema druge/</a:t>
            </a:r>
            <a:r>
              <a:rPr lang="sl-SI" sz="3200" b="0" strike="noStrike" spc="-1" dirty="0" err="1">
                <a:solidFill>
                  <a:schemeClr val="bg1"/>
                </a:solidFill>
                <a:latin typeface="Arial"/>
              </a:rPr>
              <a:t>Sui</a:t>
            </a:r>
            <a:r>
              <a:rPr lang="sl-SI" sz="3200" b="0" strike="noStrike" spc="-1" dirty="0">
                <a:solidFill>
                  <a:schemeClr val="bg1"/>
                </a:solidFill>
                <a:latin typeface="Arial"/>
              </a:rPr>
              <a:t>: klasična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47" y="0"/>
            <a:ext cx="3784455" cy="2870191"/>
          </a:xfrm>
          <a:prstGeom prst="rect">
            <a:avLst/>
          </a:prstGeom>
        </p:spPr>
      </p:pic>
      <p:sp>
        <p:nvSpPr>
          <p:cNvPr id="122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 dirty="0">
                <a:solidFill>
                  <a:schemeClr val="bg1"/>
                </a:solidFill>
                <a:latin typeface="Arial"/>
              </a:rPr>
              <a:t>ljudske umetnosti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702" y="0"/>
            <a:ext cx="2906924" cy="23050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31" y="2305050"/>
            <a:ext cx="7157093" cy="33803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0850"/>
            <a:ext cx="2971800" cy="392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92" y="0"/>
            <a:ext cx="7560733" cy="5670550"/>
          </a:xfrm>
          <a:prstGeom prst="rect">
            <a:avLst/>
          </a:prstGeom>
        </p:spPr>
      </p:pic>
      <p:sp>
        <p:nvSpPr>
          <p:cNvPr id="126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>
                <a:solidFill>
                  <a:schemeClr val="bg1"/>
                </a:solidFill>
                <a:latin typeface="Arial"/>
              </a:rPr>
              <a:t>literatura</a:t>
            </a:r>
          </a:p>
        </p:txBody>
      </p:sp>
      <p:sp>
        <p:nvSpPr>
          <p:cNvPr id="128" name="TextShape 2"/>
          <p:cNvSpPr txBox="1"/>
          <p:nvPr/>
        </p:nvSpPr>
        <p:spPr>
          <a:xfrm>
            <a:off x="216000" y="1080000"/>
            <a:ext cx="9720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l-SI" spc="-1" dirty="0">
                <a:solidFill>
                  <a:schemeClr val="bg1"/>
                </a:solidFill>
                <a:latin typeface="Arial"/>
              </a:rPr>
              <a:t>d</a:t>
            </a:r>
            <a:r>
              <a:rPr lang="sl-SI" sz="1800" b="0" strike="noStrike" spc="-1" dirty="0" smtClean="0">
                <a:solidFill>
                  <a:schemeClr val="bg1"/>
                </a:solidFill>
                <a:latin typeface="Arial"/>
              </a:rPr>
              <a:t>inastije </a:t>
            </a:r>
            <a:r>
              <a:rPr lang="sl-SI" sz="1800" b="0" strike="noStrike" spc="-1" dirty="0">
                <a:solidFill>
                  <a:schemeClr val="bg1"/>
                </a:solidFill>
                <a:latin typeface="Arial"/>
              </a:rPr>
              <a:t>Han, </a:t>
            </a:r>
            <a:r>
              <a:rPr lang="sl-SI" sz="1800" b="0" strike="noStrike" spc="-1" dirty="0" err="1">
                <a:solidFill>
                  <a:schemeClr val="bg1"/>
                </a:solidFill>
                <a:latin typeface="Arial"/>
              </a:rPr>
              <a:t>Tang</a:t>
            </a:r>
            <a:r>
              <a:rPr lang="sl-SI" sz="1800" b="0" strike="noStrike" spc="-1" dirty="0">
                <a:solidFill>
                  <a:schemeClr val="bg1"/>
                </a:solidFill>
                <a:latin typeface="Arial"/>
              </a:rPr>
              <a:t> (lirika, esejistika, novela), Song, </a:t>
            </a:r>
            <a:r>
              <a:rPr lang="sl-SI" sz="1800" b="0" strike="noStrike" spc="-1" dirty="0" err="1">
                <a:solidFill>
                  <a:schemeClr val="bg1"/>
                </a:solidFill>
                <a:latin typeface="Arial"/>
              </a:rPr>
              <a:t>Yuan</a:t>
            </a:r>
            <a:r>
              <a:rPr lang="sl-SI" sz="1800" b="0" strike="noStrike" spc="-1" dirty="0">
                <a:solidFill>
                  <a:schemeClr val="bg1"/>
                </a:solidFill>
                <a:latin typeface="Arial"/>
              </a:rPr>
              <a:t>, </a:t>
            </a:r>
            <a:r>
              <a:rPr lang="sl-SI" sz="1800" b="0" strike="noStrike" spc="-1" dirty="0" err="1">
                <a:solidFill>
                  <a:schemeClr val="bg1"/>
                </a:solidFill>
                <a:latin typeface="Arial"/>
              </a:rPr>
              <a:t>Ming</a:t>
            </a:r>
            <a:r>
              <a:rPr lang="sl-SI" sz="1800" b="0" strike="noStrike" spc="-1" dirty="0">
                <a:solidFill>
                  <a:schemeClr val="bg1"/>
                </a:solidFill>
                <a:latin typeface="Arial"/>
              </a:rPr>
              <a:t>, </a:t>
            </a:r>
            <a:r>
              <a:rPr lang="sl-SI" sz="1800" b="0" strike="noStrike" spc="-1" dirty="0" err="1">
                <a:solidFill>
                  <a:schemeClr val="bg1"/>
                </a:solidFill>
                <a:latin typeface="Arial"/>
              </a:rPr>
              <a:t>Qing</a:t>
            </a:r>
            <a:r>
              <a:rPr lang="sl-SI" sz="1800" b="0" strike="noStrike" spc="-1" dirty="0">
                <a:solidFill>
                  <a:schemeClr val="bg1"/>
                </a:solidFill>
                <a:latin typeface="Arial"/>
              </a:rPr>
              <a:t>, Moderna (proza, lirika</a:t>
            </a:r>
            <a:r>
              <a:rPr lang="sl-SI" sz="1800" b="0" strike="noStrike" spc="-1" dirty="0" smtClean="0">
                <a:solidFill>
                  <a:schemeClr val="bg1"/>
                </a:solidFill>
                <a:latin typeface="Arial"/>
              </a:rPr>
              <a:t>)</a:t>
            </a:r>
          </a:p>
          <a:p>
            <a:r>
              <a:rPr lang="sl-SI" dirty="0" smtClean="0">
                <a:solidFill>
                  <a:schemeClr val="bg1"/>
                </a:solidFill>
              </a:rPr>
              <a:t>=</a:t>
            </a:r>
            <a:r>
              <a:rPr lang="sl-SI" dirty="0" smtClean="0">
                <a:solidFill>
                  <a:schemeClr val="bg1"/>
                </a:solidFill>
                <a:sym typeface="Wingdings" panose="05000000000000000000" pitchFamily="2" charset="2"/>
              </a:rPr>
              <a:t> </a:t>
            </a:r>
            <a:r>
              <a:rPr lang="sl-SI" dirty="0" smtClean="0">
                <a:solidFill>
                  <a:schemeClr val="bg1"/>
                </a:solidFill>
              </a:rPr>
              <a:t>slika velike knjigarne </a:t>
            </a:r>
            <a:r>
              <a:rPr lang="sl-SI" dirty="0" err="1" smtClean="0">
                <a:solidFill>
                  <a:schemeClr val="bg1"/>
                </a:solidFill>
              </a:rPr>
              <a:t>Chongwen</a:t>
            </a:r>
            <a:r>
              <a:rPr lang="sl-SI" dirty="0" smtClean="0">
                <a:solidFill>
                  <a:schemeClr val="bg1"/>
                </a:solidFill>
              </a:rPr>
              <a:t> v Wuhanu</a:t>
            </a:r>
            <a:endParaRPr lang="sl-SI" sz="18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>
                <a:solidFill>
                  <a:schemeClr val="bg1"/>
                </a:solidFill>
                <a:latin typeface="Arial"/>
              </a:rPr>
              <a:t>likovna umetnost</a:t>
            </a:r>
          </a:p>
        </p:txBody>
      </p:sp>
      <p:pic>
        <p:nvPicPr>
          <p:cNvPr id="130" name="Slika 129"/>
          <p:cNvPicPr/>
          <p:nvPr/>
        </p:nvPicPr>
        <p:blipFill>
          <a:blip r:embed="rId2"/>
          <a:stretch/>
        </p:blipFill>
        <p:spPr>
          <a:xfrm>
            <a:off x="7324560" y="704160"/>
            <a:ext cx="1819440" cy="2243160"/>
          </a:xfrm>
          <a:prstGeom prst="rect">
            <a:avLst/>
          </a:prstGeom>
          <a:ln>
            <a:noFill/>
          </a:ln>
        </p:spPr>
      </p:pic>
      <p:pic>
        <p:nvPicPr>
          <p:cNvPr id="131" name="Slika 130"/>
          <p:cNvPicPr/>
          <p:nvPr/>
        </p:nvPicPr>
        <p:blipFill>
          <a:blip r:embed="rId3"/>
          <a:stretch/>
        </p:blipFill>
        <p:spPr>
          <a:xfrm>
            <a:off x="4084560" y="719640"/>
            <a:ext cx="3240000" cy="2165760"/>
          </a:xfrm>
          <a:prstGeom prst="rect">
            <a:avLst/>
          </a:prstGeom>
          <a:ln>
            <a:noFill/>
          </a:ln>
        </p:spPr>
      </p:pic>
      <p:pic>
        <p:nvPicPr>
          <p:cNvPr id="132" name="Slika 131"/>
          <p:cNvPicPr/>
          <p:nvPr/>
        </p:nvPicPr>
        <p:blipFill>
          <a:blip r:embed="rId4"/>
          <a:stretch/>
        </p:blipFill>
        <p:spPr>
          <a:xfrm>
            <a:off x="1728000" y="936000"/>
            <a:ext cx="2356560" cy="1937880"/>
          </a:xfrm>
          <a:prstGeom prst="rect">
            <a:avLst/>
          </a:prstGeom>
          <a:ln>
            <a:noFill/>
          </a:ln>
        </p:spPr>
      </p:pic>
      <p:pic>
        <p:nvPicPr>
          <p:cNvPr id="133" name="Slika 132"/>
          <p:cNvPicPr/>
          <p:nvPr/>
        </p:nvPicPr>
        <p:blipFill>
          <a:blip r:embed="rId5"/>
          <a:stretch/>
        </p:blipFill>
        <p:spPr>
          <a:xfrm>
            <a:off x="0" y="719640"/>
            <a:ext cx="1822680" cy="2430360"/>
          </a:xfrm>
          <a:prstGeom prst="rect">
            <a:avLst/>
          </a:prstGeom>
          <a:ln>
            <a:noFill/>
          </a:ln>
        </p:spPr>
      </p:pic>
      <p:pic>
        <p:nvPicPr>
          <p:cNvPr id="134" name="Slika 133"/>
          <p:cNvPicPr/>
          <p:nvPr/>
        </p:nvPicPr>
        <p:blipFill>
          <a:blip r:embed="rId6"/>
          <a:stretch/>
        </p:blipFill>
        <p:spPr>
          <a:xfrm>
            <a:off x="72000" y="2880000"/>
            <a:ext cx="5023440" cy="3096000"/>
          </a:xfrm>
          <a:prstGeom prst="rect">
            <a:avLst/>
          </a:prstGeom>
          <a:ln>
            <a:noFill/>
          </a:ln>
        </p:spPr>
      </p:pic>
      <p:pic>
        <p:nvPicPr>
          <p:cNvPr id="135" name="Slika 134"/>
          <p:cNvPicPr/>
          <p:nvPr/>
        </p:nvPicPr>
        <p:blipFill>
          <a:blip r:embed="rId7"/>
          <a:stretch/>
        </p:blipFill>
        <p:spPr>
          <a:xfrm>
            <a:off x="5095440" y="2885400"/>
            <a:ext cx="3713760" cy="2785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>
                <a:solidFill>
                  <a:schemeClr val="bg1"/>
                </a:solidFill>
                <a:latin typeface="Arial"/>
              </a:rPr>
              <a:t>likovna umetnost</a:t>
            </a:r>
          </a:p>
        </p:txBody>
      </p:sp>
      <p:pic>
        <p:nvPicPr>
          <p:cNvPr id="137" name="Slika 136"/>
          <p:cNvPicPr/>
          <p:nvPr/>
        </p:nvPicPr>
        <p:blipFill>
          <a:blip r:embed="rId2"/>
          <a:stretch/>
        </p:blipFill>
        <p:spPr>
          <a:xfrm>
            <a:off x="0" y="649080"/>
            <a:ext cx="3114720" cy="3094920"/>
          </a:xfrm>
          <a:prstGeom prst="rect">
            <a:avLst/>
          </a:prstGeom>
          <a:ln>
            <a:noFill/>
          </a:ln>
        </p:spPr>
      </p:pic>
      <p:pic>
        <p:nvPicPr>
          <p:cNvPr id="138" name="Slika 137"/>
          <p:cNvPicPr/>
          <p:nvPr/>
        </p:nvPicPr>
        <p:blipFill>
          <a:blip r:embed="rId3"/>
          <a:stretch/>
        </p:blipFill>
        <p:spPr>
          <a:xfrm>
            <a:off x="3114720" y="648000"/>
            <a:ext cx="2419920" cy="3168000"/>
          </a:xfrm>
          <a:prstGeom prst="rect">
            <a:avLst/>
          </a:prstGeom>
          <a:ln>
            <a:noFill/>
          </a:ln>
        </p:spPr>
      </p:pic>
      <p:pic>
        <p:nvPicPr>
          <p:cNvPr id="139" name="Slika 138"/>
          <p:cNvPicPr/>
          <p:nvPr/>
        </p:nvPicPr>
        <p:blipFill>
          <a:blip r:embed="rId4"/>
          <a:stretch/>
        </p:blipFill>
        <p:spPr>
          <a:xfrm>
            <a:off x="360" y="3608280"/>
            <a:ext cx="10080360" cy="351720"/>
          </a:xfrm>
          <a:prstGeom prst="rect">
            <a:avLst/>
          </a:prstGeom>
          <a:ln>
            <a:noFill/>
          </a:ln>
        </p:spPr>
      </p:pic>
      <p:pic>
        <p:nvPicPr>
          <p:cNvPr id="140" name="Slika 139"/>
          <p:cNvPicPr/>
          <p:nvPr/>
        </p:nvPicPr>
        <p:blipFill>
          <a:blip r:embed="rId5"/>
          <a:stretch/>
        </p:blipFill>
        <p:spPr>
          <a:xfrm>
            <a:off x="5534640" y="609840"/>
            <a:ext cx="3177360" cy="299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>
                <a:solidFill>
                  <a:schemeClr val="bg1"/>
                </a:solidFill>
                <a:latin typeface="Arial"/>
              </a:rPr>
              <a:t>likovna umetnost</a:t>
            </a:r>
          </a:p>
        </p:txBody>
      </p:sp>
      <p:pic>
        <p:nvPicPr>
          <p:cNvPr id="142" name="Slika 141"/>
          <p:cNvPicPr/>
          <p:nvPr/>
        </p:nvPicPr>
        <p:blipFill>
          <a:blip r:embed="rId2"/>
          <a:stretch/>
        </p:blipFill>
        <p:spPr>
          <a:xfrm>
            <a:off x="7188840" y="737640"/>
            <a:ext cx="2899440" cy="2214360"/>
          </a:xfrm>
          <a:prstGeom prst="rect">
            <a:avLst/>
          </a:prstGeom>
          <a:ln>
            <a:noFill/>
          </a:ln>
        </p:spPr>
      </p:pic>
      <p:pic>
        <p:nvPicPr>
          <p:cNvPr id="143" name="Slika 142"/>
          <p:cNvPicPr/>
          <p:nvPr/>
        </p:nvPicPr>
        <p:blipFill>
          <a:blip r:embed="rId3"/>
          <a:stretch/>
        </p:blipFill>
        <p:spPr>
          <a:xfrm>
            <a:off x="5076720" y="792000"/>
            <a:ext cx="2132640" cy="2736000"/>
          </a:xfrm>
          <a:prstGeom prst="rect">
            <a:avLst/>
          </a:prstGeom>
          <a:ln>
            <a:noFill/>
          </a:ln>
        </p:spPr>
      </p:pic>
      <p:pic>
        <p:nvPicPr>
          <p:cNvPr id="144" name="Slika 143"/>
          <p:cNvPicPr/>
          <p:nvPr/>
        </p:nvPicPr>
        <p:blipFill>
          <a:blip r:embed="rId4"/>
          <a:stretch/>
        </p:blipFill>
        <p:spPr>
          <a:xfrm>
            <a:off x="1981080" y="792000"/>
            <a:ext cx="3095640" cy="2736000"/>
          </a:xfrm>
          <a:prstGeom prst="rect">
            <a:avLst/>
          </a:prstGeom>
          <a:ln>
            <a:noFill/>
          </a:ln>
        </p:spPr>
      </p:pic>
      <p:pic>
        <p:nvPicPr>
          <p:cNvPr id="145" name="Slika 144"/>
          <p:cNvPicPr/>
          <p:nvPr/>
        </p:nvPicPr>
        <p:blipFill>
          <a:blip r:embed="rId5"/>
          <a:stretch/>
        </p:blipFill>
        <p:spPr>
          <a:xfrm>
            <a:off x="0" y="792000"/>
            <a:ext cx="2016000" cy="274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144000" y="72000"/>
            <a:ext cx="953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l-SI" sz="4400" b="0" strike="noStrike" spc="-1">
                <a:solidFill>
                  <a:schemeClr val="bg1"/>
                </a:solidFill>
                <a:latin typeface="Arial"/>
              </a:rPr>
              <a:t>likovna umetnost</a:t>
            </a:r>
          </a:p>
        </p:txBody>
      </p:sp>
      <p:pic>
        <p:nvPicPr>
          <p:cNvPr id="147" name="Slika 146"/>
          <p:cNvPicPr/>
          <p:nvPr/>
        </p:nvPicPr>
        <p:blipFill>
          <a:blip r:embed="rId2"/>
          <a:stretch/>
        </p:blipFill>
        <p:spPr>
          <a:xfrm>
            <a:off x="1800000" y="864000"/>
            <a:ext cx="6870240" cy="3428640"/>
          </a:xfrm>
          <a:prstGeom prst="rect">
            <a:avLst/>
          </a:prstGeom>
          <a:ln>
            <a:noFill/>
          </a:ln>
        </p:spPr>
      </p:pic>
      <p:pic>
        <p:nvPicPr>
          <p:cNvPr id="148" name="Slika 147"/>
          <p:cNvPicPr/>
          <p:nvPr/>
        </p:nvPicPr>
        <p:blipFill>
          <a:blip r:embed="rId3"/>
          <a:stretch/>
        </p:blipFill>
        <p:spPr>
          <a:xfrm>
            <a:off x="7272000" y="360"/>
            <a:ext cx="2759040" cy="5670360"/>
          </a:xfrm>
          <a:prstGeom prst="rect">
            <a:avLst/>
          </a:prstGeom>
          <a:ln>
            <a:noFill/>
          </a:ln>
        </p:spPr>
      </p:pic>
      <p:pic>
        <p:nvPicPr>
          <p:cNvPr id="149" name="Slika 148"/>
          <p:cNvPicPr/>
          <p:nvPr/>
        </p:nvPicPr>
        <p:blipFill>
          <a:blip r:embed="rId4"/>
          <a:stretch/>
        </p:blipFill>
        <p:spPr>
          <a:xfrm>
            <a:off x="0" y="792000"/>
            <a:ext cx="1800000" cy="3205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6142</TotalTime>
  <Words>966</Words>
  <Application>Microsoft Office PowerPoint</Application>
  <PresentationFormat>Po meri</PresentationFormat>
  <Paragraphs>170</Paragraphs>
  <Slides>20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3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20</vt:i4>
      </vt:variant>
    </vt:vector>
  </HeadingPairs>
  <TitlesOfParts>
    <vt:vector size="29" baseType="lpstr">
      <vt:lpstr>Microsoft YaHei</vt:lpstr>
      <vt:lpstr>Arial</vt:lpstr>
      <vt:lpstr>DejaVu Sans</vt:lpstr>
      <vt:lpstr>Symbol</vt:lpstr>
      <vt:lpstr>Wingdings</vt:lpstr>
      <vt:lpstr>Office Theme</vt:lpstr>
      <vt:lpstr>Office Theme</vt:lpstr>
      <vt:lpstr>Office Theme</vt:lpstr>
      <vt:lpstr>Microsoft Word Document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Ostali viri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Portfolio</dc:title>
  <dc:subject/>
  <dc:creator>Admin</dc:creator>
  <dc:description/>
  <cp:lastModifiedBy>Podpora OZS</cp:lastModifiedBy>
  <cp:revision>124</cp:revision>
  <dcterms:created xsi:type="dcterms:W3CDTF">2019-09-29T14:31:53Z</dcterms:created>
  <dcterms:modified xsi:type="dcterms:W3CDTF">2019-10-14T20:41:56Z</dcterms:modified>
  <dc:language>sl-SI</dc:language>
</cp:coreProperties>
</file>