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media/image51.png" ContentType="image/png"/>
  <Override PartName="/ppt/media/image113.png" ContentType="image/png"/>
  <Override PartName="/ppt/media/image6.gif" ContentType="image/gif"/>
  <Override PartName="/ppt/media/image9.jpeg" ContentType="image/jpeg"/>
  <Override PartName="/ppt/media/image131.png" ContentType="image/png"/>
  <Override PartName="/ppt/media/image59.png" ContentType="image/png"/>
  <Override PartName="/ppt/media/image17.jpeg" ContentType="image/jpeg"/>
  <Override PartName="/ppt/media/image3.png" ContentType="image/png"/>
  <Override PartName="/ppt/media/image1.jpeg" ContentType="image/jpeg"/>
  <Override PartName="/ppt/media/image53.jpeg" ContentType="image/jpeg"/>
  <Override PartName="/ppt/media/image100.png" ContentType="image/png"/>
  <Override PartName="/ppt/media/image28.png" ContentType="image/png"/>
  <Override PartName="/ppt/media/image110.png" ContentType="image/png"/>
  <Override PartName="/ppt/media/image38.png" ContentType="image/png"/>
  <Override PartName="/ppt/media/image2.jpeg" ContentType="image/jpeg"/>
  <Override PartName="/ppt/media/image70.png" ContentType="image/png"/>
  <Override PartName="/ppt/media/image4.png" ContentType="image/png"/>
  <Override PartName="/ppt/media/image50.png" ContentType="image/png"/>
  <Override PartName="/ppt/media/image112.png" ContentType="image/png"/>
  <Override PartName="/ppt/media/image5.gif" ContentType="image/gif"/>
  <Override PartName="/ppt/media/image31.png" ContentType="image/png"/>
  <Override PartName="/ppt/media/image7.jpeg" ContentType="image/jpeg"/>
  <Override PartName="/ppt/media/image115.png" ContentType="image/png"/>
  <Override PartName="/ppt/media/image8.gif" ContentType="image/gif"/>
  <Override PartName="/ppt/media/image10.jpeg" ContentType="image/jpeg"/>
  <Override PartName="/ppt/media/image56.png" ContentType="image/png"/>
  <Override PartName="/ppt/media/image66.png" ContentType="image/png"/>
  <Override PartName="/ppt/media/image11.jpeg" ContentType="image/jpeg"/>
  <Override PartName="/ppt/media/image76.png" ContentType="image/png"/>
  <Override PartName="/ppt/media/image12.jpeg" ContentType="image/jpeg"/>
  <Override PartName="/ppt/media/image86.png" ContentType="image/png"/>
  <Override PartName="/ppt/media/image13.jpeg" ContentType="image/jpeg"/>
  <Override PartName="/ppt/media/image60.png" ContentType="image/png"/>
  <Override PartName="/ppt/media/image14.gif" ContentType="image/gif"/>
  <Override PartName="/ppt/media/image111.png" ContentType="image/png"/>
  <Override PartName="/ppt/media/image39.png" ContentType="image/png"/>
  <Override PartName="/ppt/media/image15.jpeg" ContentType="image/jpeg"/>
  <Override PartName="/ppt/media/image121.png" ContentType="image/png"/>
  <Override PartName="/ppt/media/image49.png" ContentType="image/png"/>
  <Override PartName="/ppt/media/image16.jpeg" ContentType="image/jpeg"/>
  <Override PartName="/ppt/media/image18.jpeg" ContentType="image/jpeg"/>
  <Override PartName="/ppt/media/image19.jpeg" ContentType="image/jpeg"/>
  <Override PartName="/ppt/media/image44.png" ContentType="image/png"/>
  <Override PartName="/ppt/media/image20.jpeg" ContentType="image/jpeg"/>
  <Override PartName="/ppt/media/image57.png" ContentType="image/png"/>
  <Override PartName="/ppt/media/image21.gif" ContentType="image/gif"/>
  <Override PartName="/ppt/media/image130.png" ContentType="image/png"/>
  <Override PartName="/ppt/media/image58.png" ContentType="image/png"/>
  <Override PartName="/ppt/media/image22.gif" ContentType="image/gif"/>
  <Override PartName="/ppt/media/image23.png" ContentType="image/png"/>
  <Override PartName="/ppt/media/image24.jpeg" ContentType="image/jpeg"/>
  <Override PartName="/ppt/media/image27.png" ContentType="image/png"/>
  <Override PartName="/ppt/media/image25.jpeg" ContentType="image/jpeg"/>
  <Override PartName="/ppt/media/image37.png" ContentType="image/png"/>
  <Override PartName="/ppt/media/image26.jpeg" ContentType="image/jpeg"/>
  <Override PartName="/ppt/media/image101.png" ContentType="image/png"/>
  <Override PartName="/ppt/media/image29.png" ContentType="image/png"/>
  <Override PartName="/ppt/media/image30.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40.png" ContentType="image/png"/>
  <Override PartName="/ppt/media/image41.png" ContentType="image/png"/>
  <Override PartName="/ppt/media/image42.png" ContentType="image/png"/>
  <Override PartName="/ppt/media/image43.png" ContentType="image/png"/>
  <Override PartName="/ppt/media/image45.png" ContentType="image/png"/>
  <Override PartName="/ppt/media/image46.jpeg" ContentType="image/jpeg"/>
  <Override PartName="/ppt/media/image47.png" ContentType="image/png"/>
  <Override PartName="/ppt/media/image120.png" ContentType="image/png"/>
  <Override PartName="/ppt/media/image48.png" ContentType="image/png"/>
  <Override PartName="/ppt/media/image52.png" ContentType="image/png"/>
  <Override PartName="/ppt/media/image54.png" ContentType="image/png"/>
  <Override PartName="/ppt/media/image55.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7.png" ContentType="image/png"/>
  <Override PartName="/ppt/media/image140.png" ContentType="image/png"/>
  <Override PartName="/ppt/media/image68.png" ContentType="image/png"/>
  <Override PartName="/ppt/media/image141.png" ContentType="image/png"/>
  <Override PartName="/ppt/media/image69.png" ContentType="image/png"/>
  <Override PartName="/ppt/media/image71.png" ContentType="image/png"/>
  <Override PartName="/ppt/media/image72.png" ContentType="image/png"/>
  <Override PartName="/ppt/media/image73.png" ContentType="image/png"/>
  <Override PartName="/ppt/media/image74.png" ContentType="image/png"/>
  <Override PartName="/ppt/media/image75.png" ContentType="image/png"/>
  <Override PartName="/ppt/media/image77.png" ContentType="image/png"/>
  <Override PartName="/ppt/media/image150.png" ContentType="image/png"/>
  <Override PartName="/ppt/media/image78.png" ContentType="image/png"/>
  <Override PartName="/ppt/media/image151.png" ContentType="image/png"/>
  <Override PartName="/ppt/media/image79.png" ContentType="image/png"/>
  <Override PartName="/ppt/media/image80.png" ContentType="image/png"/>
  <Override PartName="/ppt/media/image81.png" ContentType="image/png"/>
  <Override PartName="/ppt/media/image82.png" ContentType="image/png"/>
  <Override PartName="/ppt/media/image83.png" ContentType="image/png"/>
  <Override PartName="/ppt/media/image84.png" ContentType="image/png"/>
  <Override PartName="/ppt/media/image85.png" ContentType="image/png"/>
  <Override PartName="/ppt/media/image87.png" ContentType="image/png"/>
  <Override PartName="/ppt/media/image88.png" ContentType="image/png"/>
  <Override PartName="/ppt/media/image89.png" ContentType="image/png"/>
  <Override PartName="/ppt/media/image90.png" ContentType="image/png"/>
  <Override PartName="/ppt/media/image91.png" ContentType="image/png"/>
  <Override PartName="/ppt/media/image92.png" ContentType="image/png"/>
  <Override PartName="/ppt/media/image93.png" ContentType="image/png"/>
  <Override PartName="/ppt/media/image94.png" ContentType="image/png"/>
  <Override PartName="/ppt/media/image95.png" ContentType="image/png"/>
  <Override PartName="/ppt/media/image96.png" ContentType="image/png"/>
  <Override PartName="/ppt/media/image97.png" ContentType="image/png"/>
  <Override PartName="/ppt/media/image98.png" ContentType="image/png"/>
  <Override PartName="/ppt/media/image99.png" ContentType="image/png"/>
  <Override PartName="/ppt/media/image102.png" ContentType="image/png"/>
  <Override PartName="/ppt/media/image103.png" ContentType="image/png"/>
  <Override PartName="/ppt/media/image104.png" ContentType="image/png"/>
  <Override PartName="/ppt/media/image105.png" ContentType="image/png"/>
  <Override PartName="/ppt/media/image106.png" ContentType="image/png"/>
  <Override PartName="/ppt/media/image107.png" ContentType="image/png"/>
  <Override PartName="/ppt/media/image108.png" ContentType="image/png"/>
  <Override PartName="/ppt/media/image109.png" ContentType="image/png"/>
  <Override PartName="/ppt/media/image114.png" ContentType="image/png"/>
  <Override PartName="/ppt/media/image116.png" ContentType="image/png"/>
  <Override PartName="/ppt/media/image117.png" ContentType="image/png"/>
  <Override PartName="/ppt/media/image118.png" ContentType="image/png"/>
  <Override PartName="/ppt/media/image119.png" ContentType="image/png"/>
  <Override PartName="/ppt/media/image122.png" ContentType="image/png"/>
  <Override PartName="/ppt/media/image123.png" ContentType="image/png"/>
  <Override PartName="/ppt/media/image124.png" ContentType="image/png"/>
  <Override PartName="/ppt/media/image125.png" ContentType="image/png"/>
  <Override PartName="/ppt/media/image126.png" ContentType="image/png"/>
  <Override PartName="/ppt/media/image127.png" ContentType="image/png"/>
  <Override PartName="/ppt/media/image128.png" ContentType="image/png"/>
  <Override PartName="/ppt/media/image129.png" ContentType="image/png"/>
  <Override PartName="/ppt/media/image132.png" ContentType="image/png"/>
  <Override PartName="/ppt/media/image133.png" ContentType="image/png"/>
  <Override PartName="/ppt/media/image134.png" ContentType="image/png"/>
  <Override PartName="/ppt/media/image135.png" ContentType="image/png"/>
  <Override PartName="/ppt/media/image136.png" ContentType="image/png"/>
  <Override PartName="/ppt/media/image137.png" ContentType="image/png"/>
  <Override PartName="/ppt/media/image138.png" ContentType="image/png"/>
  <Override PartName="/ppt/media/image139.png" ContentType="image/png"/>
  <Override PartName="/ppt/media/image142.png" ContentType="image/png"/>
  <Override PartName="/ppt/media/image143.png" ContentType="image/png"/>
  <Override PartName="/ppt/media/image144.png" ContentType="image/png"/>
  <Override PartName="/ppt/media/image145.png" ContentType="image/png"/>
  <Override PartName="/ppt/media/image146.png" ContentType="image/png"/>
  <Override PartName="/ppt/media/image147.png" ContentType="image/png"/>
  <Override PartName="/ppt/media/image148.png" ContentType="image/png"/>
  <Override PartName="/ppt/media/image149.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1" name="PlaceHolder 2"/>
          <p:cNvSpPr>
            <a:spLocks noGrp="1"/>
          </p:cNvSpPr>
          <p:nvPr>
            <p:ph type="body"/>
          </p:nvPr>
        </p:nvSpPr>
        <p:spPr>
          <a:xfrm>
            <a:off x="540000" y="468000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2" name="PlaceHolder 3"/>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4"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5"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6"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7" name="PlaceHolder 5"/>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9" name="PlaceHolder 2"/>
          <p:cNvSpPr>
            <a:spLocks noGrp="1"/>
          </p:cNvSpPr>
          <p:nvPr>
            <p:ph type="body"/>
          </p:nvPr>
        </p:nvSpPr>
        <p:spPr>
          <a:xfrm>
            <a:off x="54000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0" name="PlaceHolder 3"/>
          <p:cNvSpPr>
            <a:spLocks noGrp="1"/>
          </p:cNvSpPr>
          <p:nvPr>
            <p:ph type="body"/>
          </p:nvPr>
        </p:nvSpPr>
        <p:spPr>
          <a:xfrm>
            <a:off x="364392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1" name="PlaceHolder 4"/>
          <p:cNvSpPr>
            <a:spLocks noGrp="1"/>
          </p:cNvSpPr>
          <p:nvPr>
            <p:ph type="body"/>
          </p:nvPr>
        </p:nvSpPr>
        <p:spPr>
          <a:xfrm>
            <a:off x="674748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2" name="PlaceHolder 5"/>
          <p:cNvSpPr>
            <a:spLocks noGrp="1"/>
          </p:cNvSpPr>
          <p:nvPr>
            <p:ph type="body"/>
          </p:nvPr>
        </p:nvSpPr>
        <p:spPr>
          <a:xfrm>
            <a:off x="54000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3" name="PlaceHolder 6"/>
          <p:cNvSpPr>
            <a:spLocks noGrp="1"/>
          </p:cNvSpPr>
          <p:nvPr>
            <p:ph type="body"/>
          </p:nvPr>
        </p:nvSpPr>
        <p:spPr>
          <a:xfrm>
            <a:off x="364392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4" name="PlaceHolder 7"/>
          <p:cNvSpPr>
            <a:spLocks noGrp="1"/>
          </p:cNvSpPr>
          <p:nvPr>
            <p:ph type="body"/>
          </p:nvPr>
        </p:nvSpPr>
        <p:spPr>
          <a:xfrm>
            <a:off x="674748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2" name="PlaceHolder 2"/>
          <p:cNvSpPr>
            <a:spLocks noGrp="1"/>
          </p:cNvSpPr>
          <p:nvPr>
            <p:ph type="subTitle"/>
          </p:nvPr>
        </p:nvSpPr>
        <p:spPr>
          <a:xfrm>
            <a:off x="540000" y="4680000"/>
            <a:ext cx="9180000" cy="252000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4" name="PlaceHolder 2"/>
          <p:cNvSpPr>
            <a:spLocks noGrp="1"/>
          </p:cNvSpPr>
          <p:nvPr>
            <p:ph type="body"/>
          </p:nvPr>
        </p:nvSpPr>
        <p:spPr>
          <a:xfrm>
            <a:off x="540000" y="4680000"/>
            <a:ext cx="918000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6"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57"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360000" y="3330000"/>
            <a:ext cx="9360000" cy="417312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1"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2"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3"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0" name="PlaceHolder 2"/>
          <p:cNvSpPr>
            <a:spLocks noGrp="1"/>
          </p:cNvSpPr>
          <p:nvPr>
            <p:ph type="subTitle"/>
          </p:nvPr>
        </p:nvSpPr>
        <p:spPr>
          <a:xfrm>
            <a:off x="540000" y="4680000"/>
            <a:ext cx="9180000" cy="252000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5"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6"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7" name="PlaceHolder 4"/>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9"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0"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1" name="PlaceHolder 4"/>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73" name="PlaceHolder 2"/>
          <p:cNvSpPr>
            <a:spLocks noGrp="1"/>
          </p:cNvSpPr>
          <p:nvPr>
            <p:ph type="body"/>
          </p:nvPr>
        </p:nvSpPr>
        <p:spPr>
          <a:xfrm>
            <a:off x="540000" y="468000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4" name="PlaceHolder 3"/>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76"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7"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8"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9" name="PlaceHolder 5"/>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81" name="PlaceHolder 2"/>
          <p:cNvSpPr>
            <a:spLocks noGrp="1"/>
          </p:cNvSpPr>
          <p:nvPr>
            <p:ph type="body"/>
          </p:nvPr>
        </p:nvSpPr>
        <p:spPr>
          <a:xfrm>
            <a:off x="54000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2" name="PlaceHolder 3"/>
          <p:cNvSpPr>
            <a:spLocks noGrp="1"/>
          </p:cNvSpPr>
          <p:nvPr>
            <p:ph type="body"/>
          </p:nvPr>
        </p:nvSpPr>
        <p:spPr>
          <a:xfrm>
            <a:off x="364392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3" name="PlaceHolder 4"/>
          <p:cNvSpPr>
            <a:spLocks noGrp="1"/>
          </p:cNvSpPr>
          <p:nvPr>
            <p:ph type="body"/>
          </p:nvPr>
        </p:nvSpPr>
        <p:spPr>
          <a:xfrm>
            <a:off x="674748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4" name="PlaceHolder 5"/>
          <p:cNvSpPr>
            <a:spLocks noGrp="1"/>
          </p:cNvSpPr>
          <p:nvPr>
            <p:ph type="body"/>
          </p:nvPr>
        </p:nvSpPr>
        <p:spPr>
          <a:xfrm>
            <a:off x="54000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5" name="PlaceHolder 6"/>
          <p:cNvSpPr>
            <a:spLocks noGrp="1"/>
          </p:cNvSpPr>
          <p:nvPr>
            <p:ph type="body"/>
          </p:nvPr>
        </p:nvSpPr>
        <p:spPr>
          <a:xfrm>
            <a:off x="364392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6" name="PlaceHolder 7"/>
          <p:cNvSpPr>
            <a:spLocks noGrp="1"/>
          </p:cNvSpPr>
          <p:nvPr>
            <p:ph type="body"/>
          </p:nvPr>
        </p:nvSpPr>
        <p:spPr>
          <a:xfrm>
            <a:off x="674748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94" name="PlaceHolder 2"/>
          <p:cNvSpPr>
            <a:spLocks noGrp="1"/>
          </p:cNvSpPr>
          <p:nvPr>
            <p:ph type="subTitle"/>
          </p:nvPr>
        </p:nvSpPr>
        <p:spPr>
          <a:xfrm>
            <a:off x="540000" y="4680000"/>
            <a:ext cx="9180000" cy="252000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96" name="PlaceHolder 2"/>
          <p:cNvSpPr>
            <a:spLocks noGrp="1"/>
          </p:cNvSpPr>
          <p:nvPr>
            <p:ph type="body"/>
          </p:nvPr>
        </p:nvSpPr>
        <p:spPr>
          <a:xfrm>
            <a:off x="540000" y="4680000"/>
            <a:ext cx="918000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98"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99"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2" name="PlaceHolder 2"/>
          <p:cNvSpPr>
            <a:spLocks noGrp="1"/>
          </p:cNvSpPr>
          <p:nvPr>
            <p:ph type="body"/>
          </p:nvPr>
        </p:nvSpPr>
        <p:spPr>
          <a:xfrm>
            <a:off x="540000" y="4680000"/>
            <a:ext cx="918000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360000" y="3330000"/>
            <a:ext cx="9360000" cy="417312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03"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04"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05"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07"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08"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09" name="PlaceHolder 4"/>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11"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12"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13" name="PlaceHolder 4"/>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15" name="PlaceHolder 2"/>
          <p:cNvSpPr>
            <a:spLocks noGrp="1"/>
          </p:cNvSpPr>
          <p:nvPr>
            <p:ph type="body"/>
          </p:nvPr>
        </p:nvSpPr>
        <p:spPr>
          <a:xfrm>
            <a:off x="540000" y="468000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16" name="PlaceHolder 3"/>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18"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19"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0"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1" name="PlaceHolder 5"/>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23" name="PlaceHolder 2"/>
          <p:cNvSpPr>
            <a:spLocks noGrp="1"/>
          </p:cNvSpPr>
          <p:nvPr>
            <p:ph type="body"/>
          </p:nvPr>
        </p:nvSpPr>
        <p:spPr>
          <a:xfrm>
            <a:off x="54000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4" name="PlaceHolder 3"/>
          <p:cNvSpPr>
            <a:spLocks noGrp="1"/>
          </p:cNvSpPr>
          <p:nvPr>
            <p:ph type="body"/>
          </p:nvPr>
        </p:nvSpPr>
        <p:spPr>
          <a:xfrm>
            <a:off x="364392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5" name="PlaceHolder 4"/>
          <p:cNvSpPr>
            <a:spLocks noGrp="1"/>
          </p:cNvSpPr>
          <p:nvPr>
            <p:ph type="body"/>
          </p:nvPr>
        </p:nvSpPr>
        <p:spPr>
          <a:xfrm>
            <a:off x="674748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6" name="PlaceHolder 5"/>
          <p:cNvSpPr>
            <a:spLocks noGrp="1"/>
          </p:cNvSpPr>
          <p:nvPr>
            <p:ph type="body"/>
          </p:nvPr>
        </p:nvSpPr>
        <p:spPr>
          <a:xfrm>
            <a:off x="54000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7" name="PlaceHolder 6"/>
          <p:cNvSpPr>
            <a:spLocks noGrp="1"/>
          </p:cNvSpPr>
          <p:nvPr>
            <p:ph type="body"/>
          </p:nvPr>
        </p:nvSpPr>
        <p:spPr>
          <a:xfrm>
            <a:off x="364392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8" name="PlaceHolder 7"/>
          <p:cNvSpPr>
            <a:spLocks noGrp="1"/>
          </p:cNvSpPr>
          <p:nvPr>
            <p:ph type="body"/>
          </p:nvPr>
        </p:nvSpPr>
        <p:spPr>
          <a:xfrm>
            <a:off x="674748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4"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5"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360000" y="3330000"/>
            <a:ext cx="9360000" cy="417312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9"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0"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1"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23"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4"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5" name="PlaceHolder 4"/>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27"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8"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9" name="PlaceHolder 4"/>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CustomShape 1"/>
          <p:cNvSpPr/>
          <p:nvPr/>
        </p:nvSpPr>
        <p:spPr>
          <a:xfrm>
            <a:off x="0" y="180000"/>
            <a:ext cx="9720000" cy="1260000"/>
          </a:xfrm>
          <a:prstGeom prst="rect">
            <a:avLst/>
          </a:prstGeom>
          <a:solidFill>
            <a:srgbClr val="e74c3c"/>
          </a:solidFill>
          <a:ln w="72000">
            <a:noFill/>
          </a:ln>
        </p:spPr>
        <p:style>
          <a:lnRef idx="0"/>
          <a:fillRef idx="0"/>
          <a:effectRef idx="0"/>
          <a:fontRef idx="minor"/>
        </p:style>
      </p:sp>
      <p:sp>
        <p:nvSpPr>
          <p:cNvPr id="1" name="CustomShape 2"/>
          <p:cNvSpPr/>
          <p:nvPr/>
        </p:nvSpPr>
        <p:spPr>
          <a:xfrm>
            <a:off x="7560000" y="6840000"/>
            <a:ext cx="2520000" cy="540000"/>
          </a:xfrm>
          <a:prstGeom prst="rect">
            <a:avLst/>
          </a:prstGeom>
          <a:solidFill>
            <a:srgbClr val="e74c3c"/>
          </a:solidFill>
          <a:ln w="72000">
            <a:noFill/>
          </a:ln>
        </p:spPr>
        <p:style>
          <a:lnRef idx="0"/>
          <a:fillRef idx="0"/>
          <a:effectRef idx="0"/>
          <a:fontRef idx="minor"/>
        </p:style>
      </p:sp>
      <p:sp>
        <p:nvSpPr>
          <p:cNvPr id="2" name="CustomShape 3"/>
          <p:cNvSpPr/>
          <p:nvPr/>
        </p:nvSpPr>
        <p:spPr>
          <a:xfrm>
            <a:off x="900000" y="6840000"/>
            <a:ext cx="6480000" cy="540000"/>
          </a:xfrm>
          <a:prstGeom prst="rect">
            <a:avLst/>
          </a:prstGeom>
          <a:solidFill>
            <a:srgbClr val="bdc3c7"/>
          </a:solidFill>
          <a:ln w="72000">
            <a:noFill/>
          </a:ln>
        </p:spPr>
        <p:style>
          <a:lnRef idx="0"/>
          <a:fillRef idx="0"/>
          <a:effectRef idx="0"/>
          <a:fontRef idx="minor"/>
        </p:style>
      </p:sp>
      <p:sp>
        <p:nvSpPr>
          <p:cNvPr id="3" name="CustomShape 4"/>
          <p:cNvSpPr/>
          <p:nvPr/>
        </p:nvSpPr>
        <p:spPr>
          <a:xfrm>
            <a:off x="180000" y="6840000"/>
            <a:ext cx="540000" cy="540000"/>
          </a:xfrm>
          <a:prstGeom prst="rect">
            <a:avLst/>
          </a:prstGeom>
          <a:noFill/>
          <a:ln w="72000">
            <a:noFill/>
          </a:ln>
        </p:spPr>
        <p:style>
          <a:lnRef idx="0"/>
          <a:fillRef idx="0"/>
          <a:effectRef idx="0"/>
          <a:fontRef idx="minor"/>
        </p:style>
      </p:sp>
      <p:sp>
        <p:nvSpPr>
          <p:cNvPr id="4" name="PlaceHolder 5"/>
          <p:cNvSpPr>
            <a:spLocks noGrp="1"/>
          </p:cNvSpPr>
          <p:nvPr>
            <p:ph type="title"/>
          </p:nvPr>
        </p:nvSpPr>
        <p:spPr>
          <a:xfrm>
            <a:off x="360000" y="36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5" name="PlaceHolder 6"/>
          <p:cNvSpPr>
            <a:spLocks noGrp="1"/>
          </p:cNvSpPr>
          <p:nvPr>
            <p:ph type="body"/>
          </p:nvPr>
        </p:nvSpPr>
        <p:spPr>
          <a:xfrm>
            <a:off x="360000" y="1980000"/>
            <a:ext cx="9180000" cy="4680000"/>
          </a:xfrm>
          <a:prstGeom prst="rect">
            <a:avLst/>
          </a:prstGeom>
        </p:spPr>
        <p:txBody>
          <a:bodyPr lIns="0" rIns="0" tIns="0" bIns="0">
            <a:normAutofit/>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6" name="PlaceHolder 7"/>
          <p:cNvSpPr>
            <a:spLocks noGrp="1"/>
          </p:cNvSpPr>
          <p:nvPr>
            <p:ph type="dt"/>
          </p:nvPr>
        </p:nvSpPr>
        <p:spPr>
          <a:xfrm>
            <a:off x="7560000" y="6840000"/>
            <a:ext cx="2340000" cy="521640"/>
          </a:xfrm>
          <a:prstGeom prst="rect">
            <a:avLst/>
          </a:prstGeom>
        </p:spPr>
        <p:txBody>
          <a:bodyPr lIns="0" rIns="0" tIns="0" bIns="0" anchor="ctr"/>
          <a:p>
            <a:pPr algn="r"/>
            <a:r>
              <a:rPr b="1" lang="sl-SI" sz="1800" spc="-1" strike="noStrike">
                <a:solidFill>
                  <a:srgbClr val="ffffff"/>
                </a:solidFill>
                <a:latin typeface="Source Sans Pro Black"/>
              </a:rPr>
              <a:t>&lt;date/time&gt;</a:t>
            </a:r>
            <a:endParaRPr b="1" lang="sl-SI" sz="1800" spc="-1" strike="noStrike">
              <a:solidFill>
                <a:srgbClr val="ffffff"/>
              </a:solidFill>
              <a:latin typeface="Source Sans Pro Black"/>
            </a:endParaRPr>
          </a:p>
        </p:txBody>
      </p:sp>
      <p:sp>
        <p:nvSpPr>
          <p:cNvPr id="7" name="PlaceHolder 8"/>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ffffff"/>
                </a:solidFill>
                <a:latin typeface="Source Sans Pro Black"/>
              </a:rPr>
              <a:t>&lt;footer&gt;</a:t>
            </a:r>
            <a:endParaRPr b="1" lang="sl-SI" sz="1800" spc="-1" strike="noStrike">
              <a:solidFill>
                <a:srgbClr val="ffffff"/>
              </a:solidFill>
              <a:latin typeface="Source Sans Pro Black"/>
            </a:endParaRPr>
          </a:p>
        </p:txBody>
      </p:sp>
      <p:sp>
        <p:nvSpPr>
          <p:cNvPr id="8" name="PlaceHolder 9"/>
          <p:cNvSpPr>
            <a:spLocks noGrp="1"/>
          </p:cNvSpPr>
          <p:nvPr>
            <p:ph type="sldNum"/>
          </p:nvPr>
        </p:nvSpPr>
        <p:spPr>
          <a:xfrm>
            <a:off x="180000" y="6840000"/>
            <a:ext cx="540000" cy="540000"/>
          </a:xfrm>
          <a:prstGeom prst="rect">
            <a:avLst/>
          </a:prstGeom>
        </p:spPr>
        <p:txBody>
          <a:bodyPr lIns="0" rIns="0" tIns="0" bIns="0" anchor="ctr"/>
          <a:p>
            <a:pPr algn="ctr"/>
            <a:fld id="{A554D482-7613-4F3D-9D70-BD9B1F49CD25}" type="slidenum">
              <a:rPr b="1" lang="sl-SI" sz="1800" spc="-1" strike="noStrike">
                <a:solidFill>
                  <a:srgbClr val="ffffff"/>
                </a:solidFill>
                <a:latin typeface="Source Sans Pro Black"/>
              </a:rPr>
              <a:t>&lt;number&gt;</a:t>
            </a:fld>
            <a:endParaRPr b="1" lang="sl-SI" sz="1800" spc="-1" strike="noStrike">
              <a:solidFill>
                <a:srgbClr val="ffffff"/>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CustomShape 1"/>
          <p:cNvSpPr/>
          <p:nvPr/>
        </p:nvSpPr>
        <p:spPr>
          <a:xfrm>
            <a:off x="0" y="3150000"/>
            <a:ext cx="9720000" cy="1260000"/>
          </a:xfrm>
          <a:prstGeom prst="rect">
            <a:avLst/>
          </a:prstGeom>
          <a:solidFill>
            <a:srgbClr val="e74c3c"/>
          </a:solidFill>
          <a:ln>
            <a:noFill/>
          </a:ln>
        </p:spPr>
        <p:style>
          <a:lnRef idx="0"/>
          <a:fillRef idx="0"/>
          <a:effectRef idx="0"/>
          <a:fontRef idx="minor"/>
        </p:style>
      </p:sp>
      <p:sp>
        <p:nvSpPr>
          <p:cNvPr id="46" name="PlaceHolder 2"/>
          <p:cNvSpPr>
            <a:spLocks noGrp="1"/>
          </p:cNvSpPr>
          <p:nvPr>
            <p:ph type="title"/>
          </p:nvPr>
        </p:nvSpPr>
        <p:spPr>
          <a:xfrm>
            <a:off x="360000" y="333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47" name="PlaceHolder 3"/>
          <p:cNvSpPr>
            <a:spLocks noGrp="1"/>
          </p:cNvSpPr>
          <p:nvPr>
            <p:ph type="body"/>
          </p:nvPr>
        </p:nvSpPr>
        <p:spPr>
          <a:xfrm>
            <a:off x="540000" y="4680000"/>
            <a:ext cx="9180000" cy="2520000"/>
          </a:xfrm>
          <a:prstGeom prst="rect">
            <a:avLst/>
          </a:prstGeom>
        </p:spPr>
        <p:txBody>
          <a:bodyPr lIns="0" rIns="0" tIns="0" bIns="0">
            <a:normAutofit fontScale="94000"/>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1"/>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48" name="PlaceHolder 4"/>
          <p:cNvSpPr>
            <a:spLocks noGrp="1"/>
          </p:cNvSpPr>
          <p:nvPr>
            <p:ph type="dt"/>
          </p:nvPr>
        </p:nvSpPr>
        <p:spPr>
          <a:xfrm>
            <a:off x="7560000" y="6840000"/>
            <a:ext cx="2340000" cy="540000"/>
          </a:xfrm>
          <a:prstGeom prst="rect">
            <a:avLst/>
          </a:prstGeom>
        </p:spPr>
        <p:txBody>
          <a:bodyPr lIns="0" rIns="0" tIns="0" bIns="0" anchor="ctr"/>
          <a:p>
            <a:r>
              <a:rPr b="1" lang="sl-SI" sz="1800" spc="-1" strike="noStrike">
                <a:solidFill>
                  <a:srgbClr val="e74c3c"/>
                </a:solidFill>
                <a:latin typeface="Source Sans Pro Black"/>
              </a:rPr>
              <a:t>&lt;date/time&gt;</a:t>
            </a:r>
            <a:endParaRPr b="1" lang="sl-SI" sz="1800" spc="-1" strike="noStrike">
              <a:solidFill>
                <a:srgbClr val="e74c3c"/>
              </a:solidFill>
              <a:latin typeface="Source Sans Pro Black"/>
            </a:endParaRPr>
          </a:p>
        </p:txBody>
      </p:sp>
      <p:sp>
        <p:nvSpPr>
          <p:cNvPr id="49" name="PlaceHolder 5"/>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e74c3c"/>
                </a:solidFill>
                <a:latin typeface="Source Sans Pro Black"/>
              </a:rPr>
              <a:t>&lt;footer&gt;</a:t>
            </a:r>
            <a:endParaRPr b="1" lang="sl-SI" sz="1800" spc="-1" strike="noStrike">
              <a:solidFill>
                <a:srgbClr val="e74c3c"/>
              </a:solidFill>
              <a:latin typeface="Source Sans Pro Black"/>
            </a:endParaRPr>
          </a:p>
        </p:txBody>
      </p:sp>
      <p:sp>
        <p:nvSpPr>
          <p:cNvPr id="50" name="PlaceHolder 6"/>
          <p:cNvSpPr>
            <a:spLocks noGrp="1"/>
          </p:cNvSpPr>
          <p:nvPr>
            <p:ph type="sldNum"/>
          </p:nvPr>
        </p:nvSpPr>
        <p:spPr>
          <a:xfrm>
            <a:off x="180000" y="6840000"/>
            <a:ext cx="540000" cy="540000"/>
          </a:xfrm>
          <a:prstGeom prst="rect">
            <a:avLst/>
          </a:prstGeom>
        </p:spPr>
        <p:txBody>
          <a:bodyPr lIns="0" rIns="0" tIns="0" bIns="0"/>
          <a:p>
            <a:pPr algn="r"/>
            <a:fld id="{F9C9D74A-EC73-407C-984E-A2E4728B3633}" type="slidenum">
              <a:rPr b="1" lang="sl-SI" sz="1800" spc="-1" strike="noStrike">
                <a:solidFill>
                  <a:srgbClr val="e74c3c"/>
                </a:solidFill>
                <a:latin typeface="Source Sans Pro Black"/>
              </a:rPr>
              <a:t>&lt;number&gt;</a:t>
            </a:fld>
            <a:endParaRPr b="1" lang="sl-SI" sz="1800" spc="-1" strike="noStrike">
              <a:solidFill>
                <a:srgbClr val="e74c3c"/>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CustomShape 1"/>
          <p:cNvSpPr/>
          <p:nvPr/>
        </p:nvSpPr>
        <p:spPr>
          <a:xfrm>
            <a:off x="0" y="3150000"/>
            <a:ext cx="9720000" cy="1260000"/>
          </a:xfrm>
          <a:prstGeom prst="rect">
            <a:avLst/>
          </a:prstGeom>
          <a:solidFill>
            <a:srgbClr val="e74c3c"/>
          </a:solidFill>
          <a:ln>
            <a:noFill/>
          </a:ln>
        </p:spPr>
        <p:style>
          <a:lnRef idx="0"/>
          <a:fillRef idx="0"/>
          <a:effectRef idx="0"/>
          <a:fontRef idx="minor"/>
        </p:style>
      </p:sp>
      <p:sp>
        <p:nvSpPr>
          <p:cNvPr id="88" name="PlaceHolder 2"/>
          <p:cNvSpPr>
            <a:spLocks noGrp="1"/>
          </p:cNvSpPr>
          <p:nvPr>
            <p:ph type="title"/>
          </p:nvPr>
        </p:nvSpPr>
        <p:spPr>
          <a:xfrm>
            <a:off x="360000" y="333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89" name="PlaceHolder 3"/>
          <p:cNvSpPr>
            <a:spLocks noGrp="1"/>
          </p:cNvSpPr>
          <p:nvPr>
            <p:ph type="body"/>
          </p:nvPr>
        </p:nvSpPr>
        <p:spPr>
          <a:xfrm>
            <a:off x="540000" y="4680000"/>
            <a:ext cx="9180000" cy="2520000"/>
          </a:xfrm>
          <a:prstGeom prst="rect">
            <a:avLst/>
          </a:prstGeom>
        </p:spPr>
        <p:txBody>
          <a:bodyPr lIns="0" rIns="0" tIns="0" bIns="0">
            <a:normAutofit fontScale="94000"/>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1"/>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90" name="PlaceHolder 4"/>
          <p:cNvSpPr>
            <a:spLocks noGrp="1"/>
          </p:cNvSpPr>
          <p:nvPr>
            <p:ph type="dt"/>
          </p:nvPr>
        </p:nvSpPr>
        <p:spPr>
          <a:xfrm>
            <a:off x="7560000" y="6840000"/>
            <a:ext cx="2340000" cy="540000"/>
          </a:xfrm>
          <a:prstGeom prst="rect">
            <a:avLst/>
          </a:prstGeom>
        </p:spPr>
        <p:txBody>
          <a:bodyPr lIns="0" rIns="0" tIns="0" bIns="0" anchor="ctr"/>
          <a:p>
            <a:r>
              <a:rPr b="1" lang="sl-SI" sz="1800" spc="-1" strike="noStrike">
                <a:solidFill>
                  <a:srgbClr val="e74c3c"/>
                </a:solidFill>
                <a:latin typeface="Source Sans Pro Black"/>
              </a:rPr>
              <a:t>&lt;date/time&gt;</a:t>
            </a:r>
            <a:endParaRPr b="1" lang="sl-SI" sz="1800" spc="-1" strike="noStrike">
              <a:solidFill>
                <a:srgbClr val="e74c3c"/>
              </a:solidFill>
              <a:latin typeface="Source Sans Pro Black"/>
            </a:endParaRPr>
          </a:p>
        </p:txBody>
      </p:sp>
      <p:sp>
        <p:nvSpPr>
          <p:cNvPr id="91" name="PlaceHolder 5"/>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e74c3c"/>
                </a:solidFill>
                <a:latin typeface="Source Sans Pro Black"/>
              </a:rPr>
              <a:t>&lt;footer&gt;</a:t>
            </a:r>
            <a:endParaRPr b="1" lang="sl-SI" sz="1800" spc="-1" strike="noStrike">
              <a:solidFill>
                <a:srgbClr val="e74c3c"/>
              </a:solidFill>
              <a:latin typeface="Source Sans Pro Black"/>
            </a:endParaRPr>
          </a:p>
        </p:txBody>
      </p:sp>
      <p:sp>
        <p:nvSpPr>
          <p:cNvPr id="92" name="PlaceHolder 6"/>
          <p:cNvSpPr>
            <a:spLocks noGrp="1"/>
          </p:cNvSpPr>
          <p:nvPr>
            <p:ph type="sldNum"/>
          </p:nvPr>
        </p:nvSpPr>
        <p:spPr>
          <a:xfrm>
            <a:off x="180000" y="6840000"/>
            <a:ext cx="540000" cy="540000"/>
          </a:xfrm>
          <a:prstGeom prst="rect">
            <a:avLst/>
          </a:prstGeom>
        </p:spPr>
        <p:txBody>
          <a:bodyPr lIns="0" rIns="0" tIns="0" bIns="0"/>
          <a:p>
            <a:pPr algn="r"/>
            <a:fld id="{46E3F9C6-0D83-4032-89C6-582F57C3CBF4}" type="slidenum">
              <a:rPr b="1" lang="sl-SI" sz="1800" spc="-1" strike="noStrike">
                <a:solidFill>
                  <a:srgbClr val="e74c3c"/>
                </a:solidFill>
                <a:latin typeface="Source Sans Pro Black"/>
              </a:rPr>
              <a:t>&lt;number&gt;</a:t>
            </a:fld>
            <a:endParaRPr b="1" lang="sl-SI" sz="1800" spc="-1" strike="noStrike">
              <a:solidFill>
                <a:srgbClr val="e74c3c"/>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4.xml"/>
</Relationships>
</file>

<file path=ppt/slides/_rels/slide10.xml.rels><?xml version="1.0" encoding="UTF-8"?>
<Relationships xmlns="http://schemas.openxmlformats.org/package/2006/relationships"><Relationship Id="rId1" Type="http://schemas.openxmlformats.org/officeDocument/2006/relationships/image" Target="../media/image5.gif"/><Relationship Id="rId2"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6.gif"/><Relationship Id="rId2"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gif"/><Relationship Id="rId3" Type="http://schemas.openxmlformats.org/officeDocument/2006/relationships/image" Target="../media/image9.jpeg"/><Relationship Id="rId4"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14.gif"/><Relationship Id="rId2"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21.gif"/><Relationship Id="rId2" Type="http://schemas.openxmlformats.org/officeDocument/2006/relationships/image" Target="../media/image22.gif"/><Relationship Id="rId3"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jpeg"/><Relationship Id="rId3"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 Id="rId3"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1.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slideLayout" Target="../slideLayouts/slideLayout3.xml"/>
</Relationships>
</file>

<file path=ppt/slides/_rels/slide32.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3.xml"/>
</Relationships>
</file>

<file path=ppt/slides/_rels/slide33.xml.rels><?xml version="1.0" encoding="UTF-8"?>
<Relationships xmlns="http://schemas.openxmlformats.org/package/2006/relationships"><Relationship Id="rId1" Type="http://schemas.openxmlformats.org/officeDocument/2006/relationships/hyperlink" Target="https://commons.wikimedia.org/wiki/User:Mihael_Simoni&#269;" TargetMode="External"/><Relationship Id="rId2" Type="http://schemas.openxmlformats.org/officeDocument/2006/relationships/hyperlink" Target="https://commons.wikimedia.org/w/index.php?title=User:Tonyle&amp;action=edit&amp;redlink=1" TargetMode="External"/><Relationship Id="rId3" Type="http://schemas.openxmlformats.org/officeDocument/2006/relationships/hyperlink" Target="https://commons.wikimedia.org/wiki/User:Silberwolf" TargetMode="External"/><Relationship Id="rId4" Type="http://schemas.openxmlformats.org/officeDocument/2006/relationships/hyperlink" Target="https://commons.wikimedia.org/w/index.php?title=User:Carlito20&amp;action=edit&amp;redlink=1" TargetMode="External"/><Relationship Id="rId5" Type="http://schemas.openxmlformats.org/officeDocument/2006/relationships/hyperlink" Target="https://commons.wikimedia.org/wiki/User:Ellywa" TargetMode="External"/><Relationship Id="rId6" Type="http://schemas.openxmlformats.org/officeDocument/2006/relationships/hyperlink" Target="https://commons.wikimedia.org/wiki/User:Polleket" TargetMode="External"/><Relationship Id="rId7" Type="http://schemas.openxmlformats.org/officeDocument/2006/relationships/hyperlink" Target="https://commons.wikimedia.org/wiki/User:MarkusHagenlocher" TargetMode="External"/><Relationship Id="rId8" Type="http://schemas.openxmlformats.org/officeDocument/2006/relationships/hyperlink" Target="https://commons.wikimedia.org/wiki/User:Sijanec" TargetMode="External"/><Relationship Id="rId9" Type="http://schemas.openxmlformats.org/officeDocument/2006/relationships/hyperlink" Target="https://es.wikipedia.org/wiki/User:C&#233;sar_Rinc&#243;n" TargetMode="External"/><Relationship Id="rId10" Type="http://schemas.openxmlformats.org/officeDocument/2006/relationships/hyperlink" Target="https://commons.wikimedia.org/wiki/User:Arnaud.ramey" TargetMode="External"/><Relationship Id="rId11" Type="http://schemas.openxmlformats.org/officeDocument/2006/relationships/slideLayout" Target="../slideLayouts/slideLayout3.xml"/>
</Relationships>
</file>

<file path=ppt/slides/_rels/slide34.xml.rels><?xml version="1.0" encoding="UTF-8"?>
<Relationships xmlns="http://schemas.openxmlformats.org/package/2006/relationships"><Relationship Id="rId1" Type="http://schemas.openxmlformats.org/officeDocument/2006/relationships/hyperlink" Target="https://commons.wikimedia.org/wiki/User:Fredrik" TargetMode="External"/><Relationship Id="rId2" Type="http://schemas.openxmlformats.org/officeDocument/2006/relationships/hyperlink" Target="https://commons.wikimedia.org/wiki/User:Leafnode" TargetMode="External"/><Relationship Id="rId3" Type="http://schemas.openxmlformats.org/officeDocument/2006/relationships/hyperlink" Target="https://commons.wikimedia.org/wiki/User:Pbroks13" TargetMode="External"/><Relationship Id="rId4" Type="http://schemas.openxmlformats.org/officeDocument/2006/relationships/hyperlink" Target="https://commons.wikimedia.org/wiki/User:Tomruen" TargetMode="External"/><Relationship Id="rId5" Type="http://schemas.openxmlformats.org/officeDocument/2006/relationships/hyperlink" Target="https://commons.wikimedia.org/wiki/User:Andertxuman" TargetMode="External"/><Relationship Id="rId6" Type="http://schemas.openxmlformats.org/officeDocument/2006/relationships/hyperlink" Target="https://commons.wikimedia.org/wiki/User:CheCheDaWaff" TargetMode="External"/><Relationship Id="rId7" Type="http://schemas.openxmlformats.org/officeDocument/2006/relationships/hyperlink" Target="https://commons.wikimedia.org/wiki/User:Jim.belk" TargetMode="External"/><Relationship Id="rId8" Type="http://schemas.openxmlformats.org/officeDocument/2006/relationships/hyperlink" Target="https://commons.wikimedia.org/wiki/User:Pbroks13" TargetMode="External"/><Relationship Id="rId9" Type="http://schemas.openxmlformats.org/officeDocument/2006/relationships/hyperlink" Target="https://commons.wikimedia.org/wiki/User:Vladislav_Pogorelov" TargetMode="External"/><Relationship Id="rId10" Type="http://schemas.openxmlformats.org/officeDocument/2006/relationships/hyperlink" Target="https://commons.wikimedia.org/wiki/User:Jim.belk" TargetMode="External"/><Relationship Id="rId11" Type="http://schemas.openxmlformats.org/officeDocument/2006/relationships/hyperlink" Target="https://commons.wikimedia.org/wiki/User:Pbroks13" TargetMode="External"/><Relationship Id="rId12" Type="http://schemas.openxmlformats.org/officeDocument/2006/relationships/hyperlink" Target="https://commons.wikimedia.org/wiki/User:Pbroks13" TargetMode="External"/><Relationship Id="rId13" Type="http://schemas.openxmlformats.org/officeDocument/2006/relationships/hyperlink" Target="https://commons.wikimedia.org/wiki/User:Kmhkmh" TargetMode="External"/><Relationship Id="rId14" Type="http://schemas.openxmlformats.org/officeDocument/2006/relationships/slideLayout" Target="../slideLayouts/slideLayout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6.xml.rels><?xml version="1.0" encoding="UTF-8"?>
<Relationships xmlns="http://schemas.openxmlformats.org/package/2006/relationships"><Relationship Id="rId1" Type="http://schemas.openxmlformats.org/officeDocument/2006/relationships/hyperlink" Target="https://commons.wikimedia.org/w/index.php?title=User:Andrejdam&amp;action=edit&amp;redlink=1" TargetMode="External"/><Relationship Id="rId2" Type="http://schemas.openxmlformats.org/officeDocument/2006/relationships/slideLayout" Target="../slideLayouts/slideLayout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1.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image" Target="../media/image68.png"/><Relationship Id="rId16" Type="http://schemas.openxmlformats.org/officeDocument/2006/relationships/image" Target="../media/image69.png"/><Relationship Id="rId17" Type="http://schemas.openxmlformats.org/officeDocument/2006/relationships/image" Target="../media/image70.png"/><Relationship Id="rId18" Type="http://schemas.openxmlformats.org/officeDocument/2006/relationships/image" Target="../media/image71.png"/><Relationship Id="rId19" Type="http://schemas.openxmlformats.org/officeDocument/2006/relationships/image" Target="../media/image72.png"/><Relationship Id="rId20" Type="http://schemas.openxmlformats.org/officeDocument/2006/relationships/image" Target="../media/image73.png"/><Relationship Id="rId21" Type="http://schemas.openxmlformats.org/officeDocument/2006/relationships/image" Target="../media/image74.png"/><Relationship Id="rId22" Type="http://schemas.openxmlformats.org/officeDocument/2006/relationships/image" Target="../media/image75.png"/><Relationship Id="rId23" Type="http://schemas.openxmlformats.org/officeDocument/2006/relationships/image" Target="../media/image76.png"/><Relationship Id="rId24" Type="http://schemas.openxmlformats.org/officeDocument/2006/relationships/image" Target="../media/image77.png"/><Relationship Id="rId25" Type="http://schemas.openxmlformats.org/officeDocument/2006/relationships/image" Target="../media/image78.png"/><Relationship Id="rId26" Type="http://schemas.openxmlformats.org/officeDocument/2006/relationships/image" Target="../media/image79.png"/><Relationship Id="rId27" Type="http://schemas.openxmlformats.org/officeDocument/2006/relationships/image" Target="../media/image80.png"/><Relationship Id="rId28" Type="http://schemas.openxmlformats.org/officeDocument/2006/relationships/image" Target="../media/image81.png"/><Relationship Id="rId29" Type="http://schemas.openxmlformats.org/officeDocument/2006/relationships/image" Target="../media/image82.png"/><Relationship Id="rId30" Type="http://schemas.openxmlformats.org/officeDocument/2006/relationships/image" Target="../media/image83.png"/><Relationship Id="rId31" Type="http://schemas.openxmlformats.org/officeDocument/2006/relationships/image" Target="../media/image84.png"/><Relationship Id="rId32" Type="http://schemas.openxmlformats.org/officeDocument/2006/relationships/image" Target="../media/image85.png"/><Relationship Id="rId33" Type="http://schemas.openxmlformats.org/officeDocument/2006/relationships/image" Target="../media/image86.png"/><Relationship Id="rId34" Type="http://schemas.openxmlformats.org/officeDocument/2006/relationships/image" Target="../media/image87.png"/><Relationship Id="rId35" Type="http://schemas.openxmlformats.org/officeDocument/2006/relationships/image" Target="../media/image88.png"/><Relationship Id="rId36" Type="http://schemas.openxmlformats.org/officeDocument/2006/relationships/image" Target="../media/image89.png"/><Relationship Id="rId37" Type="http://schemas.openxmlformats.org/officeDocument/2006/relationships/image" Target="../media/image90.png"/><Relationship Id="rId38" Type="http://schemas.openxmlformats.org/officeDocument/2006/relationships/image" Target="../media/image91.png"/><Relationship Id="rId39" Type="http://schemas.openxmlformats.org/officeDocument/2006/relationships/image" Target="../media/image92.png"/><Relationship Id="rId40" Type="http://schemas.openxmlformats.org/officeDocument/2006/relationships/image" Target="../media/image93.png"/><Relationship Id="rId41" Type="http://schemas.openxmlformats.org/officeDocument/2006/relationships/image" Target="../media/image94.png"/><Relationship Id="rId42" Type="http://schemas.openxmlformats.org/officeDocument/2006/relationships/image" Target="../media/image95.png"/><Relationship Id="rId43" Type="http://schemas.openxmlformats.org/officeDocument/2006/relationships/image" Target="../media/image96.png"/><Relationship Id="rId44" Type="http://schemas.openxmlformats.org/officeDocument/2006/relationships/image" Target="../media/image97.png"/><Relationship Id="rId45" Type="http://schemas.openxmlformats.org/officeDocument/2006/relationships/image" Target="../media/image98.png"/><Relationship Id="rId46" Type="http://schemas.openxmlformats.org/officeDocument/2006/relationships/image" Target="../media/image99.png"/><Relationship Id="rId47" Type="http://schemas.openxmlformats.org/officeDocument/2006/relationships/image" Target="../media/image100.png"/><Relationship Id="rId48" Type="http://schemas.openxmlformats.org/officeDocument/2006/relationships/image" Target="../media/image101.png"/><Relationship Id="rId49" Type="http://schemas.openxmlformats.org/officeDocument/2006/relationships/image" Target="../media/image102.png"/><Relationship Id="rId50" Type="http://schemas.openxmlformats.org/officeDocument/2006/relationships/image" Target="../media/image103.png"/><Relationship Id="rId51" Type="http://schemas.openxmlformats.org/officeDocument/2006/relationships/image" Target="../media/image104.png"/><Relationship Id="rId52" Type="http://schemas.openxmlformats.org/officeDocument/2006/relationships/image" Target="../media/image105.png"/><Relationship Id="rId53" Type="http://schemas.openxmlformats.org/officeDocument/2006/relationships/image" Target="../media/image106.png"/><Relationship Id="rId54" Type="http://schemas.openxmlformats.org/officeDocument/2006/relationships/image" Target="../media/image107.png"/><Relationship Id="rId55" Type="http://schemas.openxmlformats.org/officeDocument/2006/relationships/image" Target="../media/image108.png"/><Relationship Id="rId56" Type="http://schemas.openxmlformats.org/officeDocument/2006/relationships/image" Target="../media/image109.png"/><Relationship Id="rId57" Type="http://schemas.openxmlformats.org/officeDocument/2006/relationships/image" Target="../media/image110.png"/><Relationship Id="rId58" Type="http://schemas.openxmlformats.org/officeDocument/2006/relationships/image" Target="../media/image111.png"/><Relationship Id="rId59" Type="http://schemas.openxmlformats.org/officeDocument/2006/relationships/image" Target="../media/image112.png"/><Relationship Id="rId60" Type="http://schemas.openxmlformats.org/officeDocument/2006/relationships/image" Target="../media/image113.png"/><Relationship Id="rId61" Type="http://schemas.openxmlformats.org/officeDocument/2006/relationships/image" Target="../media/image114.png"/><Relationship Id="rId62" Type="http://schemas.openxmlformats.org/officeDocument/2006/relationships/image" Target="../media/image115.png"/><Relationship Id="rId63" Type="http://schemas.openxmlformats.org/officeDocument/2006/relationships/image" Target="../media/image116.png"/><Relationship Id="rId64" Type="http://schemas.openxmlformats.org/officeDocument/2006/relationships/image" Target="../media/image117.png"/><Relationship Id="rId65" Type="http://schemas.openxmlformats.org/officeDocument/2006/relationships/image" Target="../media/image118.png"/><Relationship Id="rId66" Type="http://schemas.openxmlformats.org/officeDocument/2006/relationships/slideLayout" Target="../slideLayouts/slideLayout26.xml"/>
</Relationships>
</file>

<file path=ppt/slides/_rels/slide42.xml.rels><?xml version="1.0" encoding="UTF-8"?>
<Relationships xmlns="http://schemas.openxmlformats.org/package/2006/relationships"><Relationship Id="rId1" Type="http://schemas.openxmlformats.org/officeDocument/2006/relationships/image" Target="../media/image119.png"/><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0" Type="http://schemas.openxmlformats.org/officeDocument/2006/relationships/image" Target="../media/image128.png"/><Relationship Id="rId11" Type="http://schemas.openxmlformats.org/officeDocument/2006/relationships/image" Target="../media/image129.png"/><Relationship Id="rId12" Type="http://schemas.openxmlformats.org/officeDocument/2006/relationships/image" Target="../media/image130.png"/><Relationship Id="rId13" Type="http://schemas.openxmlformats.org/officeDocument/2006/relationships/image" Target="../media/image131.png"/><Relationship Id="rId14" Type="http://schemas.openxmlformats.org/officeDocument/2006/relationships/image" Target="../media/image132.png"/><Relationship Id="rId15" Type="http://schemas.openxmlformats.org/officeDocument/2006/relationships/image" Target="../media/image133.png"/><Relationship Id="rId16" Type="http://schemas.openxmlformats.org/officeDocument/2006/relationships/image" Target="../media/image134.png"/><Relationship Id="rId17" Type="http://schemas.openxmlformats.org/officeDocument/2006/relationships/image" Target="../media/image135.png"/><Relationship Id="rId18" Type="http://schemas.openxmlformats.org/officeDocument/2006/relationships/image" Target="../media/image136.png"/><Relationship Id="rId19" Type="http://schemas.openxmlformats.org/officeDocument/2006/relationships/image" Target="../media/image137.png"/><Relationship Id="rId20" Type="http://schemas.openxmlformats.org/officeDocument/2006/relationships/image" Target="../media/image138.png"/><Relationship Id="rId21" Type="http://schemas.openxmlformats.org/officeDocument/2006/relationships/image" Target="../media/image139.png"/><Relationship Id="rId22" Type="http://schemas.openxmlformats.org/officeDocument/2006/relationships/image" Target="../media/image140.png"/><Relationship Id="rId23" Type="http://schemas.openxmlformats.org/officeDocument/2006/relationships/image" Target="../media/image141.png"/><Relationship Id="rId24" Type="http://schemas.openxmlformats.org/officeDocument/2006/relationships/image" Target="../media/image142.png"/><Relationship Id="rId25" Type="http://schemas.openxmlformats.org/officeDocument/2006/relationships/image" Target="../media/image143.png"/><Relationship Id="rId26" Type="http://schemas.openxmlformats.org/officeDocument/2006/relationships/image" Target="../media/image144.png"/><Relationship Id="rId27" Type="http://schemas.openxmlformats.org/officeDocument/2006/relationships/image" Target="../media/image145.png"/><Relationship Id="rId28" Type="http://schemas.openxmlformats.org/officeDocument/2006/relationships/image" Target="../media/image146.png"/><Relationship Id="rId29" Type="http://schemas.openxmlformats.org/officeDocument/2006/relationships/image" Target="../media/image147.png"/><Relationship Id="rId30" Type="http://schemas.openxmlformats.org/officeDocument/2006/relationships/image" Target="../media/image148.png"/><Relationship Id="rId31" Type="http://schemas.openxmlformats.org/officeDocument/2006/relationships/image" Target="../media/image149.png"/><Relationship Id="rId32" Type="http://schemas.openxmlformats.org/officeDocument/2006/relationships/image" Target="../media/image150.png"/><Relationship Id="rId33" Type="http://schemas.openxmlformats.org/officeDocument/2006/relationships/image" Target="../media/image151.png"/><Relationship Id="rId34" Type="http://schemas.openxmlformats.org/officeDocument/2006/relationships/slideLayout" Target="../slideLayouts/slideLayout26.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TextShape 1"/>
          <p:cNvSpPr txBox="1"/>
          <p:nvPr/>
        </p:nvSpPr>
        <p:spPr>
          <a:xfrm>
            <a:off x="360000" y="333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Arihmed (Αρχιμήδης)</a:t>
            </a:r>
            <a:endParaRPr b="1" lang="sl-SI" sz="3200" spc="-1" strike="noStrike">
              <a:solidFill>
                <a:srgbClr val="ffffff"/>
              </a:solidFill>
              <a:latin typeface="Source Sans Pro Black"/>
            </a:endParaRPr>
          </a:p>
        </p:txBody>
      </p:sp>
      <p:sp>
        <p:nvSpPr>
          <p:cNvPr id="130" name="TextShape 2"/>
          <p:cNvSpPr txBox="1"/>
          <p:nvPr/>
        </p:nvSpPr>
        <p:spPr>
          <a:xfrm>
            <a:off x="540000" y="4680000"/>
            <a:ext cx="9180000" cy="2520000"/>
          </a:xfrm>
          <a:prstGeom prst="rect">
            <a:avLst/>
          </a:prstGeom>
          <a:noFill/>
          <a:ln>
            <a:noFill/>
          </a:ln>
        </p:spPr>
        <p:txBody>
          <a:bodyPr lIns="0" rIns="0" tIns="0" bIns="0"/>
          <a:p>
            <a:r>
              <a:rPr b="0" lang="sl-SI" sz="2200" spc="-1" strike="noStrike">
                <a:solidFill>
                  <a:srgbClr val="1c1c1c"/>
                </a:solidFill>
                <a:latin typeface="Source Sans Pro Light"/>
              </a:rPr>
              <a:t>Anton Luka Šijanec, 1. a</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Gimnazija Bežigrad, 2019</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profesor: Vilko Domajnko</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datum izdelave: 1., </a:t>
            </a:r>
            <a:r>
              <a:rPr b="0" lang="sl-SI" sz="2200" spc="-1" strike="noStrike">
                <a:solidFill>
                  <a:srgbClr val="1c1c1c"/>
                </a:solidFill>
                <a:latin typeface="Source Sans Pro Light"/>
              </a:rPr>
              <a:t>3. in 4. 12. 2019</a:t>
            </a:r>
            <a:endParaRPr b="0" lang="sl-SI" sz="2200" spc="-1" strike="noStrike">
              <a:solidFill>
                <a:srgbClr val="1c1c1c"/>
              </a:solidFill>
              <a:latin typeface="Source Sans Pro Light"/>
            </a:endParaRPr>
          </a:p>
        </p:txBody>
      </p:sp>
      <p:pic>
        <p:nvPicPr>
          <p:cNvPr id="131" name="" descr=""/>
          <p:cNvPicPr/>
          <p:nvPr/>
        </p:nvPicPr>
        <p:blipFill>
          <a:blip r:embed="rId1"/>
          <a:stretch/>
        </p:blipFill>
        <p:spPr>
          <a:xfrm>
            <a:off x="4536000" y="144000"/>
            <a:ext cx="5472000" cy="723816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redkejši objekt ima v vodi večjo silo vzgona &lt;=&gt; manjša teža &lt;=&gt; plava višje gladini</a:t>
            </a:r>
            <a:endParaRPr b="1" lang="sl-SI" sz="3200" spc="-1" strike="noStrike">
              <a:solidFill>
                <a:srgbClr val="ffffff"/>
              </a:solidFill>
              <a:latin typeface="Source Sans Pro Black"/>
            </a:endParaRPr>
          </a:p>
        </p:txBody>
      </p:sp>
      <p:pic>
        <p:nvPicPr>
          <p:cNvPr id="150" name="" descr=""/>
          <p:cNvPicPr/>
          <p:nvPr/>
        </p:nvPicPr>
        <p:blipFill>
          <a:blip r:embed="rId1"/>
          <a:stretch/>
        </p:blipFill>
        <p:spPr>
          <a:xfrm>
            <a:off x="288000" y="1656000"/>
            <a:ext cx="3744000" cy="499176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Arhimedov zakon: sila vzgona (posnetek)</a:t>
            </a:r>
            <a:endParaRPr b="1" lang="sl-SI" sz="3200" spc="-1" strike="noStrike">
              <a:solidFill>
                <a:srgbClr val="ffffff"/>
              </a:solidFill>
              <a:latin typeface="Source Sans Pro Black"/>
            </a:endParaRPr>
          </a:p>
        </p:txBody>
      </p:sp>
      <p:sp>
        <p:nvSpPr>
          <p:cNvPr id="152"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0:17</a:t>
            </a:r>
            <a:endParaRPr b="1" lang="sl-SI" sz="2600" spc="-1" strike="noStrike">
              <a:solidFill>
                <a:srgbClr val="1c1c1c"/>
              </a:solidFill>
              <a:latin typeface="Source Sans Pro Semibold"/>
            </a:endParaRPr>
          </a:p>
        </p:txBody>
      </p:sp>
      <p:pic>
        <p:nvPicPr>
          <p:cNvPr id="153" name="" descr=""/>
          <p:cNvPicPr/>
          <p:nvPr/>
        </p:nvPicPr>
        <p:blipFill>
          <a:blip r:embed="rId1"/>
          <a:stretch/>
        </p:blipFill>
        <p:spPr>
          <a:xfrm>
            <a:off x="2181240" y="3229200"/>
            <a:ext cx="5714640" cy="321912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a:t>
            </a:r>
            <a:endParaRPr b="1" lang="sl-SI" sz="3200" spc="-1" strike="noStrike">
              <a:solidFill>
                <a:srgbClr val="ffffff"/>
              </a:solidFill>
              <a:latin typeface="Source Sans Pro Black"/>
            </a:endParaRPr>
          </a:p>
        </p:txBody>
      </p:sp>
      <p:sp>
        <p:nvSpPr>
          <p:cNvPr id="15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Arhimed-inženir Sirakuz, naloga Hierona II: črpati vodo iz ladje </a:t>
            </a:r>
            <a:r>
              <a:rPr b="1" i="1" lang="sl-SI" sz="2600" spc="-1" strike="noStrike">
                <a:solidFill>
                  <a:srgbClr val="1c1c1c"/>
                </a:solidFill>
                <a:latin typeface="Source Sans Pro Semibold"/>
              </a:rPr>
              <a:t>Sirakuzija </a:t>
            </a:r>
            <a:r>
              <a:rPr b="1" lang="sl-SI" sz="2600" spc="-1" strike="noStrike">
                <a:solidFill>
                  <a:srgbClr val="1c1c1c"/>
                </a:solidFill>
                <a:latin typeface="Source Sans Pro Semibold"/>
              </a:rPr>
              <a:t>(600 potnikov, vojna in luksuzna) (zgodovinar Atenej)</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izboljšana različica egipčanskega </a:t>
            </a:r>
            <a:r>
              <a:rPr b="0" i="1" lang="sl-SI" sz="2200" spc="-1" strike="noStrike">
                <a:solidFill>
                  <a:srgbClr val="1c1c1c"/>
                </a:solidFill>
                <a:latin typeface="Source Sans Pro Light"/>
              </a:rPr>
              <a:t>šadufa || babilonske vijačne črpalke</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uporaba danes: črpanje suhih zrnatih trdnih snovi (premo, žito)</a:t>
            </a:r>
            <a:endParaRPr b="1" lang="sl-SI" sz="2600" spc="-1" strike="noStrike">
              <a:solidFill>
                <a:srgbClr val="1c1c1c"/>
              </a:solidFill>
              <a:latin typeface="Source Sans Pro Semibold"/>
            </a:endParaRPr>
          </a:p>
        </p:txBody>
      </p:sp>
      <p:pic>
        <p:nvPicPr>
          <p:cNvPr id="156" name="" descr=""/>
          <p:cNvPicPr/>
          <p:nvPr/>
        </p:nvPicPr>
        <p:blipFill>
          <a:blip r:embed="rId1"/>
          <a:stretch/>
        </p:blipFill>
        <p:spPr>
          <a:xfrm>
            <a:off x="6746760" y="4611600"/>
            <a:ext cx="3333240" cy="2228400"/>
          </a:xfrm>
          <a:prstGeom prst="rect">
            <a:avLst/>
          </a:prstGeom>
          <a:ln>
            <a:noFill/>
          </a:ln>
        </p:spPr>
      </p:pic>
      <p:pic>
        <p:nvPicPr>
          <p:cNvPr id="157" name="" descr=""/>
          <p:cNvPicPr/>
          <p:nvPr/>
        </p:nvPicPr>
        <p:blipFill>
          <a:blip r:embed="rId2"/>
          <a:stretch/>
        </p:blipFill>
        <p:spPr>
          <a:xfrm>
            <a:off x="3672000" y="4580280"/>
            <a:ext cx="3096000" cy="2259720"/>
          </a:xfrm>
          <a:prstGeom prst="rect">
            <a:avLst/>
          </a:prstGeom>
          <a:ln>
            <a:noFill/>
          </a:ln>
        </p:spPr>
      </p:pic>
      <p:pic>
        <p:nvPicPr>
          <p:cNvPr id="158" name="" descr=""/>
          <p:cNvPicPr/>
          <p:nvPr/>
        </p:nvPicPr>
        <p:blipFill>
          <a:blip r:embed="rId3"/>
          <a:stretch/>
        </p:blipFill>
        <p:spPr>
          <a:xfrm>
            <a:off x="144000" y="4333320"/>
            <a:ext cx="3342240" cy="250668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 descr=""/>
          <p:cNvPicPr/>
          <p:nvPr/>
        </p:nvPicPr>
        <p:blipFill>
          <a:blip r:embed="rId1"/>
          <a:stretch/>
        </p:blipFill>
        <p:spPr>
          <a:xfrm>
            <a:off x="2665080" y="1872000"/>
            <a:ext cx="7414920" cy="4968000"/>
          </a:xfrm>
          <a:prstGeom prst="rect">
            <a:avLst/>
          </a:prstGeom>
          <a:ln>
            <a:noFill/>
          </a:ln>
        </p:spPr>
      </p:pic>
      <p:sp>
        <p:nvSpPr>
          <p:cNvPr id="16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v uporabi</a:t>
            </a:r>
            <a:endParaRPr b="1" lang="sl-SI" sz="3200" spc="-1" strike="noStrike">
              <a:solidFill>
                <a:srgbClr val="ffffff"/>
              </a:solidFill>
              <a:latin typeface="Source Sans Pro Black"/>
            </a:endParaRPr>
          </a:p>
        </p:txBody>
      </p:sp>
      <p:sp>
        <p:nvSpPr>
          <p:cNvPr id="16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Rimljani: dehidracija rudnikov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čistilna naprava v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Kinderdijku, na Nizozemskem</a:t>
            </a:r>
            <a:endParaRPr b="1" lang="sl-SI" sz="2600" spc="-1" strike="noStrike">
              <a:solidFill>
                <a:srgbClr val="1c1c1c"/>
              </a:solidFill>
              <a:latin typeface="Source Sans Pro Semibold"/>
            </a:endParaRPr>
          </a:p>
        </p:txBody>
      </p:sp>
      <p:pic>
        <p:nvPicPr>
          <p:cNvPr id="162" name="" descr=""/>
          <p:cNvPicPr/>
          <p:nvPr/>
        </p:nvPicPr>
        <p:blipFill>
          <a:blip r:embed="rId2"/>
          <a:stretch/>
        </p:blipFill>
        <p:spPr>
          <a:xfrm>
            <a:off x="216000" y="3096000"/>
            <a:ext cx="2789640" cy="371988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kot umetnina ali za ne-hidravlična orodja</a:t>
            </a:r>
            <a:endParaRPr b="1" lang="sl-SI" sz="3200" spc="-1" strike="noStrike">
              <a:solidFill>
                <a:srgbClr val="ffffff"/>
              </a:solidFill>
              <a:latin typeface="Source Sans Pro Black"/>
            </a:endParaRPr>
          </a:p>
        </p:txBody>
      </p:sp>
      <p:sp>
        <p:nvSpPr>
          <p:cNvPr id="164"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Zuiderpark, NL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kombajn/spravljalnik</a:t>
            </a:r>
            <a:endParaRPr b="1" lang="sl-SI" sz="2600" spc="-1" strike="noStrike">
              <a:solidFill>
                <a:srgbClr val="1c1c1c"/>
              </a:solidFill>
              <a:latin typeface="Source Sans Pro Semibold"/>
            </a:endParaRPr>
          </a:p>
        </p:txBody>
      </p:sp>
      <p:pic>
        <p:nvPicPr>
          <p:cNvPr id="165" name="" descr=""/>
          <p:cNvPicPr/>
          <p:nvPr/>
        </p:nvPicPr>
        <p:blipFill>
          <a:blip r:embed="rId1"/>
          <a:stretch/>
        </p:blipFill>
        <p:spPr>
          <a:xfrm>
            <a:off x="3672000" y="1980000"/>
            <a:ext cx="5868000" cy="4401000"/>
          </a:xfrm>
          <a:prstGeom prst="rect">
            <a:avLst/>
          </a:prstGeom>
          <a:ln>
            <a:noFill/>
          </a:ln>
        </p:spPr>
      </p:pic>
      <p:pic>
        <p:nvPicPr>
          <p:cNvPr id="166" name="" descr=""/>
          <p:cNvPicPr/>
          <p:nvPr/>
        </p:nvPicPr>
        <p:blipFill>
          <a:blip r:embed="rId2"/>
          <a:stretch/>
        </p:blipFill>
        <p:spPr>
          <a:xfrm>
            <a:off x="144000" y="3096000"/>
            <a:ext cx="4904280" cy="367200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animacija</a:t>
            </a:r>
            <a:endParaRPr b="1" lang="sl-SI" sz="3200" spc="-1" strike="noStrike">
              <a:solidFill>
                <a:srgbClr val="ffffff"/>
              </a:solidFill>
              <a:latin typeface="Source Sans Pro Black"/>
            </a:endParaRPr>
          </a:p>
        </p:txBody>
      </p:sp>
      <p:sp>
        <p:nvSpPr>
          <p:cNvPr id="168"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69" name="" descr=""/>
          <p:cNvPicPr/>
          <p:nvPr/>
        </p:nvPicPr>
        <p:blipFill>
          <a:blip r:embed="rId1"/>
          <a:stretch/>
        </p:blipFill>
        <p:spPr>
          <a:xfrm>
            <a:off x="3240000" y="2088000"/>
            <a:ext cx="6300000" cy="352980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a:t>
            </a:r>
            <a:endParaRPr b="1" lang="sl-SI" sz="3200" spc="-1" strike="noStrike">
              <a:solidFill>
                <a:srgbClr val="ffffff"/>
              </a:solidFill>
              <a:latin typeface="Source Sans Pro Black"/>
            </a:endParaRPr>
          </a:p>
        </p:txBody>
      </p:sp>
      <p:sp>
        <p:nvSpPr>
          <p:cNvPr id="17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2. punska vojna; za obrambo Sirakuz pred vojsko Rimske republike (Mark Klavdij Marcel)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žerjav ali dvigalo; sistem škripcevja, vzvoda in tečajev, ki dvigne ladjo in jo obrne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slike projektnih nalog študentov univerze Drexel</a:t>
            </a:r>
            <a:endParaRPr b="0" lang="sl-SI" sz="2200" spc="-1" strike="noStrike">
              <a:solidFill>
                <a:srgbClr val="1c1c1c"/>
              </a:solidFill>
              <a:latin typeface="Source Sans Pro Light"/>
            </a:endParaRPr>
          </a:p>
        </p:txBody>
      </p:sp>
      <p:pic>
        <p:nvPicPr>
          <p:cNvPr id="172" name="" descr=""/>
          <p:cNvPicPr/>
          <p:nvPr/>
        </p:nvPicPr>
        <p:blipFill>
          <a:blip r:embed="rId1"/>
          <a:stretch/>
        </p:blipFill>
        <p:spPr>
          <a:xfrm>
            <a:off x="6120000" y="4345200"/>
            <a:ext cx="3998520" cy="3214800"/>
          </a:xfrm>
          <a:prstGeom prst="rect">
            <a:avLst/>
          </a:prstGeom>
          <a:ln>
            <a:noFill/>
          </a:ln>
        </p:spPr>
      </p:pic>
      <p:pic>
        <p:nvPicPr>
          <p:cNvPr id="173" name="" descr=""/>
          <p:cNvPicPr/>
          <p:nvPr/>
        </p:nvPicPr>
        <p:blipFill>
          <a:blip r:embed="rId2"/>
          <a:stretch/>
        </p:blipFill>
        <p:spPr>
          <a:xfrm>
            <a:off x="-335880" y="4464000"/>
            <a:ext cx="3935880" cy="3117960"/>
          </a:xfrm>
          <a:prstGeom prst="rect">
            <a:avLst/>
          </a:prstGeom>
          <a:ln>
            <a:noFill/>
          </a:ln>
        </p:spPr>
      </p:pic>
      <p:pic>
        <p:nvPicPr>
          <p:cNvPr id="174" name="" descr=""/>
          <p:cNvPicPr/>
          <p:nvPr/>
        </p:nvPicPr>
        <p:blipFill>
          <a:blip r:embed="rId3"/>
          <a:stretch/>
        </p:blipFill>
        <p:spPr>
          <a:xfrm>
            <a:off x="3462840" y="4500000"/>
            <a:ext cx="3017160" cy="216000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 modeli</a:t>
            </a:r>
            <a:endParaRPr b="1" lang="sl-SI" sz="3200" spc="-1" strike="noStrike">
              <a:solidFill>
                <a:srgbClr val="ffffff"/>
              </a:solidFill>
              <a:latin typeface="Source Sans Pro Black"/>
            </a:endParaRPr>
          </a:p>
        </p:txBody>
      </p:sp>
      <p:sp>
        <p:nvSpPr>
          <p:cNvPr id="176"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77" name="" descr=""/>
          <p:cNvPicPr/>
          <p:nvPr/>
        </p:nvPicPr>
        <p:blipFill>
          <a:blip r:embed="rId1"/>
          <a:stretch/>
        </p:blipFill>
        <p:spPr>
          <a:xfrm>
            <a:off x="5960520" y="1800000"/>
            <a:ext cx="4191480" cy="3168000"/>
          </a:xfrm>
          <a:prstGeom prst="rect">
            <a:avLst/>
          </a:prstGeom>
          <a:ln>
            <a:noFill/>
          </a:ln>
        </p:spPr>
      </p:pic>
      <p:pic>
        <p:nvPicPr>
          <p:cNvPr id="178" name="" descr=""/>
          <p:cNvPicPr/>
          <p:nvPr/>
        </p:nvPicPr>
        <p:blipFill>
          <a:blip r:embed="rId2"/>
          <a:stretch/>
        </p:blipFill>
        <p:spPr>
          <a:xfrm>
            <a:off x="5904000" y="4536000"/>
            <a:ext cx="3456000" cy="2697840"/>
          </a:xfrm>
          <a:prstGeom prst="rect">
            <a:avLst/>
          </a:prstGeom>
          <a:ln>
            <a:noFill/>
          </a:ln>
        </p:spPr>
      </p:pic>
      <p:pic>
        <p:nvPicPr>
          <p:cNvPr id="179" name="" descr=""/>
          <p:cNvPicPr/>
          <p:nvPr/>
        </p:nvPicPr>
        <p:blipFill>
          <a:blip r:embed="rId3"/>
          <a:stretch/>
        </p:blipFill>
        <p:spPr>
          <a:xfrm>
            <a:off x="160920" y="2016000"/>
            <a:ext cx="5743080" cy="437148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 animacija</a:t>
            </a:r>
            <a:endParaRPr b="1" lang="sl-SI" sz="3200" spc="-1" strike="noStrike">
              <a:solidFill>
                <a:srgbClr val="ffffff"/>
              </a:solidFill>
              <a:latin typeface="Source Sans Pro Black"/>
            </a:endParaRPr>
          </a:p>
        </p:txBody>
      </p:sp>
      <p:sp>
        <p:nvSpPr>
          <p:cNvPr id="181"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9s, 20f</a:t>
            </a:r>
            <a:endParaRPr b="1" lang="sl-SI" sz="2600" spc="-1" strike="noStrike">
              <a:solidFill>
                <a:srgbClr val="1c1c1c"/>
              </a:solidFill>
              <a:latin typeface="Source Sans Pro Semibold"/>
            </a:endParaRPr>
          </a:p>
        </p:txBody>
      </p:sp>
      <p:pic>
        <p:nvPicPr>
          <p:cNvPr id="182" name="" descr=""/>
          <p:cNvPicPr/>
          <p:nvPr/>
        </p:nvPicPr>
        <p:blipFill>
          <a:blip r:embed="rId1"/>
          <a:stretch/>
        </p:blipFill>
        <p:spPr>
          <a:xfrm>
            <a:off x="1800000" y="2016000"/>
            <a:ext cx="3539520" cy="4690440"/>
          </a:xfrm>
          <a:prstGeom prst="rect">
            <a:avLst/>
          </a:prstGeom>
          <a:ln>
            <a:noFill/>
          </a:ln>
        </p:spPr>
      </p:pic>
      <p:pic>
        <p:nvPicPr>
          <p:cNvPr id="183" name="" descr=""/>
          <p:cNvPicPr/>
          <p:nvPr/>
        </p:nvPicPr>
        <p:blipFill>
          <a:blip r:embed="rId2"/>
          <a:stretch/>
        </p:blipFill>
        <p:spPr>
          <a:xfrm>
            <a:off x="5465520" y="936000"/>
            <a:ext cx="4514400" cy="588600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Toplotni žarek</a:t>
            </a:r>
            <a:endParaRPr b="1" lang="sl-SI" sz="3200" spc="-1" strike="noStrike">
              <a:solidFill>
                <a:srgbClr val="ffffff"/>
              </a:solidFill>
              <a:latin typeface="Source Sans Pro Black"/>
            </a:endParaRPr>
          </a:p>
        </p:txBody>
      </p:sp>
      <p:sp>
        <p:nvSpPr>
          <p:cNvPr id="18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sistem paraboličnih zrcal in konkavnih leč (n st. n. št.: grški matematik in arhitekt Antemij);</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med obleganjem Sirakuz (2. st. n. št: Lucijan)</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Descartes-renesansa: nemogoče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sodobni raziskovalci: poustvaritev z poliranimi bronastimi in bakrenimi ščiti</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1973: Ioannis Sakkas: 70 bakrenih metrskih zrcal v rimsko ladjo; vnela se je</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2005: študenti MIT: 127 30cm zrcal =30m&gt; lesena ladja; vžge se ob lepem vremenu po ≤10 minutah</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2010: ameriška serija MythBusters: Sirakuze se odpirajo na vzhod, taka obramba le dopoldne</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splošno</a:t>
            </a:r>
            <a:endParaRPr b="1" lang="sl-SI" sz="3200" spc="-1" strike="noStrike">
              <a:solidFill>
                <a:srgbClr val="ffffff"/>
              </a:solidFill>
              <a:latin typeface="Source Sans Pro Black"/>
            </a:endParaRPr>
          </a:p>
        </p:txBody>
      </p:sp>
      <p:sp>
        <p:nvSpPr>
          <p:cNvPr id="13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starogrški moderni in uporabni matematik, fizik, mehanik, izumitelj, inženir in astronom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največji matematik antike in na sploh eden največjih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geometrija &gt; aritmetika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utemeljitelj 1/∞, približka π, Arhimedove spirale, matematike za razlago fizike, hidrostatike, vzvoda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izumitelj večih naprav, med drugim vijačne črpalke, škripčevja in vojaških strojev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izpeljava P kroga, P in V krogle</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Toplotni žarek: sliki</a:t>
            </a:r>
            <a:endParaRPr b="1" lang="sl-SI" sz="3200" spc="-1" strike="noStrike">
              <a:solidFill>
                <a:srgbClr val="ffffff"/>
              </a:solidFill>
              <a:latin typeface="Source Sans Pro Black"/>
            </a:endParaRPr>
          </a:p>
        </p:txBody>
      </p:sp>
      <p:sp>
        <p:nvSpPr>
          <p:cNvPr id="187"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88" name="" descr=""/>
          <p:cNvPicPr/>
          <p:nvPr/>
        </p:nvPicPr>
        <p:blipFill>
          <a:blip r:embed="rId1"/>
          <a:stretch/>
        </p:blipFill>
        <p:spPr>
          <a:xfrm>
            <a:off x="6120000" y="2016000"/>
            <a:ext cx="3924000" cy="4683600"/>
          </a:xfrm>
          <a:prstGeom prst="rect">
            <a:avLst/>
          </a:prstGeom>
          <a:ln>
            <a:noFill/>
          </a:ln>
        </p:spPr>
      </p:pic>
      <p:pic>
        <p:nvPicPr>
          <p:cNvPr id="189" name="" descr=""/>
          <p:cNvPicPr/>
          <p:nvPr/>
        </p:nvPicPr>
        <p:blipFill>
          <a:blip r:embed="rId2"/>
          <a:stretch/>
        </p:blipFill>
        <p:spPr>
          <a:xfrm>
            <a:off x="72000" y="3386520"/>
            <a:ext cx="6120000" cy="331596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 name="" descr=""/>
          <p:cNvPicPr/>
          <p:nvPr/>
        </p:nvPicPr>
        <p:blipFill>
          <a:blip r:embed="rId1"/>
          <a:stretch/>
        </p:blipFill>
        <p:spPr>
          <a:xfrm>
            <a:off x="4824000" y="4483080"/>
            <a:ext cx="5098320" cy="2284920"/>
          </a:xfrm>
          <a:prstGeom prst="rect">
            <a:avLst/>
          </a:prstGeom>
          <a:ln>
            <a:noFill/>
          </a:ln>
        </p:spPr>
      </p:pic>
      <p:sp>
        <p:nvSpPr>
          <p:cNvPr id="19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Vzvod</a:t>
            </a:r>
            <a:endParaRPr b="1" lang="sl-SI" sz="3200" spc="-1" strike="noStrike">
              <a:solidFill>
                <a:srgbClr val="ffffff"/>
              </a:solidFill>
              <a:latin typeface="Source Sans Pro Black"/>
            </a:endParaRPr>
          </a:p>
        </p:txBody>
      </p:sp>
      <p:sp>
        <p:nvSpPr>
          <p:cNvPr id="192"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seveda ga ni izumil, </a:t>
            </a:r>
            <a:r>
              <a:rPr b="1" lang="sl-SI" sz="2600" spc="-1" strike="noStrike">
                <a:solidFill>
                  <a:srgbClr val="1c1c1c"/>
                </a:solidFill>
                <a:latin typeface="Source Sans Pro Semibold"/>
              </a:rPr>
              <a:t>zgolj pojasnil je delovanje; temelj statike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i="1" lang="sl-SI" sz="2200" spc="-1" strike="noStrike">
                <a:solidFill>
                  <a:srgbClr val="1c1c1c"/>
                </a:solidFill>
                <a:latin typeface="Source Sans Pro Light"/>
              </a:rPr>
              <a:t>»vzvod je v ravnotežju kadar sta produkta bremen in ročic enaka«, </a:t>
            </a:r>
            <a:r>
              <a:rPr b="0" lang="sl-SI" sz="2200" spc="-1" strike="noStrike">
                <a:solidFill>
                  <a:srgbClr val="1c1c1c"/>
                </a:solidFill>
                <a:latin typeface="Source Sans Pro Light"/>
              </a:rPr>
              <a:t>F</a:t>
            </a:r>
            <a:r>
              <a:rPr b="0" lang="sl-SI" sz="2200" spc="-1" strike="noStrike" baseline="-33000">
                <a:solidFill>
                  <a:srgbClr val="1c1c1c"/>
                </a:solidFill>
                <a:latin typeface="Source Sans Pro Light"/>
              </a:rPr>
              <a:t>1</a:t>
            </a:r>
            <a:r>
              <a:rPr b="0" lang="sl-SI" sz="2200" spc="-1" strike="noStrike">
                <a:solidFill>
                  <a:srgbClr val="1c1c1c"/>
                </a:solidFill>
                <a:latin typeface="Source Sans Pro Light"/>
              </a:rPr>
              <a:t>x</a:t>
            </a:r>
            <a:r>
              <a:rPr b="0" lang="sl-SI" sz="2200" spc="-1" strike="noStrike" baseline="-33000">
                <a:solidFill>
                  <a:srgbClr val="1c1c1c"/>
                </a:solidFill>
                <a:latin typeface="Source Sans Pro Light"/>
              </a:rPr>
              <a:t>1</a:t>
            </a:r>
            <a:r>
              <a:rPr b="0" lang="sl-SI" sz="2200" spc="-1" strike="noStrike">
                <a:solidFill>
                  <a:srgbClr val="1c1c1c"/>
                </a:solidFill>
                <a:latin typeface="Source Sans Pro Light"/>
              </a:rPr>
              <a:t>=F</a:t>
            </a:r>
            <a:r>
              <a:rPr b="0" lang="sl-SI" sz="2200" spc="-1" strike="noStrike" baseline="-33000">
                <a:solidFill>
                  <a:srgbClr val="1c1c1c"/>
                </a:solidFill>
                <a:latin typeface="Source Sans Pro Light"/>
              </a:rPr>
              <a:t>2</a:t>
            </a:r>
            <a:r>
              <a:rPr b="0" lang="sl-SI" sz="2200" spc="-1" strike="noStrike">
                <a:solidFill>
                  <a:srgbClr val="1c1c1c"/>
                </a:solidFill>
                <a:latin typeface="Source Sans Pro Light"/>
              </a:rPr>
              <a:t>x</a:t>
            </a:r>
            <a:r>
              <a:rPr b="0" lang="sl-SI" sz="2200" spc="-1" strike="noStrike" baseline="-33000">
                <a:solidFill>
                  <a:srgbClr val="1c1c1c"/>
                </a:solidFill>
                <a:latin typeface="Source Sans Pro Light"/>
              </a:rPr>
              <a:t>2</a:t>
            </a:r>
            <a:r>
              <a:rPr b="0" lang="sl-SI" sz="2200" spc="-1" strike="noStrike">
                <a:solidFill>
                  <a:srgbClr val="1c1c1c"/>
                </a:solidFill>
                <a:latin typeface="Source Sans Pro Light"/>
              </a:rPr>
              <a:t> &lt;=&gt; </a:t>
            </a:r>
            <a:r>
              <a:rPr b="0" lang="sl-SI" sz="2200" spc="-1" strike="noStrike">
                <a:solidFill>
                  <a:srgbClr val="1c1c1c"/>
                </a:solidFill>
                <a:latin typeface="Source Sans Pro Light"/>
              </a:rPr>
              <a:t>vzvod je uravnotežen. F-sili, x-ročici</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i="1" lang="sl-SI" sz="2200" spc="-1" strike="noStrike">
                <a:solidFill>
                  <a:srgbClr val="1c1c1c"/>
                </a:solidFill>
                <a:latin typeface="Source Sans Pro Light"/>
              </a:rPr>
              <a:t>=&gt; za dvig bremena na kratki ročici je na daljši ročici potrebna manjša sila</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»δῶς μοι πᾶ στῶ καὶ τὰν γᾶν κινάσω« </a:t>
            </a:r>
            <a:r>
              <a:rPr b="1" lang="sl-SI" sz="2600" spc="-1" strike="noStrike">
                <a:solidFill>
                  <a:srgbClr val="1c1c1c"/>
                </a:solidFill>
                <a:latin typeface="Source Sans Pro Semibold"/>
              </a:rPr>
              <a:t>in s škripčevjem in vzvodi je dvignil ladjo (Papos Aleksandrijski)</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delni opis so prej že spisali</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peripatetiki, učenci Aristotela</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3" name="" descr=""/>
          <p:cNvPicPr/>
          <p:nvPr/>
        </p:nvPicPr>
        <p:blipFill>
          <a:blip r:embed="rId1"/>
          <a:stretch/>
        </p:blipFill>
        <p:spPr>
          <a:xfrm>
            <a:off x="5832000" y="3456000"/>
            <a:ext cx="2112840" cy="3375360"/>
          </a:xfrm>
          <a:prstGeom prst="rect">
            <a:avLst/>
          </a:prstGeom>
          <a:ln>
            <a:noFill/>
          </a:ln>
        </p:spPr>
      </p:pic>
      <p:sp>
        <p:nvSpPr>
          <p:cNvPr id="19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škripčevje, katapult, odometer</a:t>
            </a:r>
            <a:endParaRPr b="1" lang="sl-SI" sz="3200" spc="-1" strike="noStrike">
              <a:solidFill>
                <a:srgbClr val="ffffff"/>
              </a:solidFill>
              <a:latin typeface="Source Sans Pro Black"/>
            </a:endParaRPr>
          </a:p>
        </p:txBody>
      </p:sp>
      <p:sp>
        <p:nvSpPr>
          <p:cNvPr id="19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škripčevje (Plutarh)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katapult je le izboljšal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odometer: vsako miljo mehanizem v posodico spusti kroglico</a:t>
            </a:r>
            <a:endParaRPr b="1" lang="sl-SI" sz="2600" spc="-1" strike="noStrike">
              <a:solidFill>
                <a:srgbClr val="1c1c1c"/>
              </a:solidFill>
              <a:latin typeface="Source Sans Pro Semibold"/>
            </a:endParaRPr>
          </a:p>
        </p:txBody>
      </p:sp>
      <p:pic>
        <p:nvPicPr>
          <p:cNvPr id="196" name="" descr=""/>
          <p:cNvPicPr/>
          <p:nvPr/>
        </p:nvPicPr>
        <p:blipFill>
          <a:blip r:embed="rId2"/>
          <a:stretch/>
        </p:blipFill>
        <p:spPr>
          <a:xfrm>
            <a:off x="7632000" y="3126960"/>
            <a:ext cx="2448000" cy="370548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a:t>
            </a:r>
            <a:endParaRPr b="1" lang="sl-SI" sz="3200" spc="-1" strike="noStrike">
              <a:solidFill>
                <a:srgbClr val="ffffff"/>
              </a:solidFill>
              <a:latin typeface="Source Sans Pro Black"/>
            </a:endParaRPr>
          </a:p>
        </p:txBody>
      </p:sp>
      <p:sp>
        <p:nvSpPr>
          <p:cNvPr id="198"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fizik, astronom in matematik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temelj integralov: pionir infinitezimale, neskončno majhnih števil (npr. nE-∞</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poljubna točnost: metoda izčrpavanja/method of exhaustion</a:t>
            </a:r>
            <a:endParaRPr b="1" lang="sl-SI" sz="2600" spc="-1" strike="noStrike">
              <a:solidFill>
                <a:srgbClr val="1c1c1c"/>
              </a:solidFill>
              <a:latin typeface="Source Sans Pro Semibold"/>
            </a:endParaRPr>
          </a:p>
        </p:txBody>
      </p:sp>
      <p:pic>
        <p:nvPicPr>
          <p:cNvPr id="199" name="" descr=""/>
          <p:cNvPicPr/>
          <p:nvPr/>
        </p:nvPicPr>
        <p:blipFill>
          <a:blip r:embed="rId1"/>
          <a:stretch/>
        </p:blipFill>
        <p:spPr>
          <a:xfrm>
            <a:off x="2880000" y="4449600"/>
            <a:ext cx="7152840" cy="239040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Merjenje kroga</a:t>
            </a:r>
            <a:endParaRPr b="1" lang="sl-SI" sz="3200" spc="-1" strike="noStrike">
              <a:solidFill>
                <a:srgbClr val="ffffff"/>
              </a:solidFill>
              <a:latin typeface="Source Sans Pro Black"/>
            </a:endParaRPr>
          </a:p>
        </p:txBody>
      </p:sp>
      <p:sp>
        <p:nvSpPr>
          <p:cNvPr id="201" name="TextShape 2"/>
          <p:cNvSpPr txBox="1"/>
          <p:nvPr/>
        </p:nvSpPr>
        <p:spPr>
          <a:xfrm>
            <a:off x="360000" y="1980000"/>
            <a:ext cx="5976000" cy="684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Κύκλου μέτρησις; razprava treh trditev</a:t>
            </a:r>
            <a:endParaRPr b="1" lang="sl-SI" sz="2600" spc="-1" strike="noStrike">
              <a:solidFill>
                <a:srgbClr val="1c1c1c"/>
              </a:solidFill>
              <a:latin typeface="Source Sans Pro Semibold"/>
            </a:endParaRPr>
          </a:p>
        </p:txBody>
      </p:sp>
      <p:pic>
        <p:nvPicPr>
          <p:cNvPr id="202" name="" descr=""/>
          <p:cNvPicPr/>
          <p:nvPr/>
        </p:nvPicPr>
        <p:blipFill>
          <a:blip r:embed="rId1"/>
          <a:stretch/>
        </p:blipFill>
        <p:spPr>
          <a:xfrm>
            <a:off x="720000" y="2448000"/>
            <a:ext cx="3215160" cy="1665000"/>
          </a:xfrm>
          <a:prstGeom prst="rect">
            <a:avLst/>
          </a:prstGeom>
          <a:ln>
            <a:noFill/>
          </a:ln>
        </p:spPr>
      </p:pic>
      <p:pic>
        <p:nvPicPr>
          <p:cNvPr id="203" name="" descr=""/>
          <p:cNvPicPr/>
          <p:nvPr/>
        </p:nvPicPr>
        <p:blipFill>
          <a:blip r:embed="rId2"/>
          <a:stretch/>
        </p:blipFill>
        <p:spPr>
          <a:xfrm>
            <a:off x="2376000" y="2414520"/>
            <a:ext cx="1320840" cy="753480"/>
          </a:xfrm>
          <a:prstGeom prst="rect">
            <a:avLst/>
          </a:prstGeom>
          <a:ln>
            <a:noFill/>
          </a:ln>
        </p:spPr>
      </p:pic>
      <p:pic>
        <p:nvPicPr>
          <p:cNvPr id="204" name="" descr=""/>
          <p:cNvPicPr/>
          <p:nvPr/>
        </p:nvPicPr>
        <p:blipFill>
          <a:blip r:embed="rId3"/>
          <a:stretch/>
        </p:blipFill>
        <p:spPr>
          <a:xfrm>
            <a:off x="720000" y="4320000"/>
            <a:ext cx="4464000" cy="1053000"/>
          </a:xfrm>
          <a:prstGeom prst="rect">
            <a:avLst/>
          </a:prstGeom>
          <a:ln>
            <a:noFill/>
          </a:ln>
        </p:spPr>
      </p:pic>
      <p:sp>
        <p:nvSpPr>
          <p:cNvPr id="205" name="TextShape 3"/>
          <p:cNvSpPr txBox="1"/>
          <p:nvPr/>
        </p:nvSpPr>
        <p:spPr>
          <a:xfrm>
            <a:off x="0" y="0"/>
            <a:ext cx="10080000" cy="576000"/>
          </a:xfrm>
          <a:prstGeom prst="rect">
            <a:avLst/>
          </a:prstGeom>
          <a:noFill/>
          <a:ln>
            <a:noFill/>
          </a:ln>
        </p:spPr>
        <p:txBody>
          <a:bodyPr lIns="90000" rIns="90000" tIns="45000" bIns="45000"/>
          <a:p>
            <a:r>
              <a:rPr b="0" lang="sl-SI" sz="600" spc="-1" strike="noStrike">
                <a:latin typeface="Times New Roman"/>
              </a:rPr>
              <a:t>\frac{11}{14} = \frac{ploscina_{krog_{d=n}}}{ploscina_{kvadrat_{a=n}}}</a:t>
            </a:r>
            <a:endParaRPr b="0" lang="sl-SI" sz="600" spc="-1" strike="noStrike">
              <a:latin typeface="Source Sans Pro"/>
            </a:endParaRPr>
          </a:p>
          <a:p>
            <a:r>
              <a:rPr b="0" lang="sl-SI" sz="600" spc="-1" strike="noStrike">
                <a:latin typeface="Times New Roman"/>
              </a:rPr>
              <a:t>p = \frac{cr}{2}</a:t>
            </a:r>
            <a:endParaRPr b="0" lang="sl-SI" sz="600" spc="-1" strike="noStrike">
              <a:latin typeface="Source Sans Pro"/>
            </a:endParaRPr>
          </a:p>
          <a:p>
            <a:r>
              <a:rPr b="0" lang="sl-SI" sz="600" spc="-1" strike="noStrike">
                <a:latin typeface="Times New Roman"/>
              </a:rPr>
              <a:t>3\tfrac{10}{71} &lt; \tfrac{obseg(krog_x)}{premer(krog_x)} &lt; 3\tfrac{1}{7}</a:t>
            </a:r>
            <a:endParaRPr b="0" lang="sl-SI" sz="600" spc="-1" strike="noStrike">
              <a:latin typeface="Source Sans Pro"/>
            </a:endParaRPr>
          </a:p>
          <a:p>
            <a:r>
              <a:rPr b="0" lang="sl-SI" sz="600" spc="-1" strike="noStrike">
                <a:latin typeface="Times New Roman"/>
              </a:rPr>
              <a:t>1,\overline{7320261437908496}  &lt;  \sqrt{3} &lt; 1,73\overline{205128}</a:t>
            </a:r>
            <a:r>
              <a:rPr b="0" lang="sl-SI" sz="600" spc="-1" strike="noStrike">
                <a:latin typeface="Times New Roman"/>
              </a:rPr>
              <a:t>	</a:t>
            </a:r>
            <a:r>
              <a:rPr b="0" lang="sl-SI" sz="600" spc="-1" strike="noStrike">
                <a:latin typeface="Times New Roman"/>
              </a:rPr>
              <a:t>\frac{265}{153} &lt;  \sqrt{3} &lt;  \frac{1351}{780}</a:t>
            </a:r>
            <a:endParaRPr b="0" lang="sl-SI" sz="600" spc="-1" strike="noStrike">
              <a:latin typeface="Source Sans Pro"/>
            </a:endParaRPr>
          </a:p>
          <a:p>
            <a:endParaRPr b="0" lang="sl-SI" sz="600" spc="-1" strike="noStrike">
              <a:latin typeface="Source Sans Pro"/>
            </a:endParaRPr>
          </a:p>
        </p:txBody>
      </p:sp>
      <p:pic>
        <p:nvPicPr>
          <p:cNvPr id="206" name="" descr=""/>
          <p:cNvPicPr/>
          <p:nvPr/>
        </p:nvPicPr>
        <p:blipFill>
          <a:blip r:embed="rId4"/>
          <a:stretch/>
        </p:blipFill>
        <p:spPr>
          <a:xfrm>
            <a:off x="792000" y="5544000"/>
            <a:ext cx="5566320" cy="864000"/>
          </a:xfrm>
          <a:prstGeom prst="rect">
            <a:avLst/>
          </a:prstGeom>
          <a:ln>
            <a:noFill/>
          </a:ln>
        </p:spPr>
      </p:pic>
      <p:pic>
        <p:nvPicPr>
          <p:cNvPr id="207" name="" descr=""/>
          <p:cNvPicPr/>
          <p:nvPr/>
        </p:nvPicPr>
        <p:blipFill>
          <a:blip r:embed="rId5"/>
          <a:stretch/>
        </p:blipFill>
        <p:spPr>
          <a:xfrm>
            <a:off x="6624000" y="5400000"/>
            <a:ext cx="3446640" cy="1152000"/>
          </a:xfrm>
          <a:prstGeom prst="rect">
            <a:avLst/>
          </a:prstGeom>
          <a:ln>
            <a:noFill/>
          </a:ln>
        </p:spPr>
      </p:pic>
      <p:sp>
        <p:nvSpPr>
          <p:cNvPr id="208" name="Freeform 4"/>
          <p:cNvSpPr/>
          <p:nvPr/>
        </p:nvSpPr>
        <p:spPr>
          <a:xfrm>
            <a:off x="4824000" y="4320000"/>
            <a:ext cx="2952360" cy="1512360"/>
          </a:xfrm>
          <a:custGeom>
            <a:avLst/>
            <a:gdLst/>
            <a:ahLst/>
            <a:rect l="0" t="0" r="r" b="b"/>
            <a:pathLst>
              <a:path w="8201" h="4201">
                <a:moveTo>
                  <a:pt x="0" y="4200"/>
                </a:moveTo>
                <a:cubicBezTo>
                  <a:pt x="8200" y="2400"/>
                  <a:pt x="7800" y="0"/>
                  <a:pt x="7800" y="0"/>
                </a:cubicBezTo>
              </a:path>
            </a:pathLst>
          </a:custGeom>
          <a:ln w="72000">
            <a:solidFill>
              <a:srgbClr val="2c3e50"/>
            </a:solidFill>
            <a:round/>
          </a:ln>
        </p:spPr>
      </p:sp>
      <p:sp>
        <p:nvSpPr>
          <p:cNvPr id="209" name="TextShape 5"/>
          <p:cNvSpPr txBox="1"/>
          <p:nvPr/>
        </p:nvSpPr>
        <p:spPr>
          <a:xfrm>
            <a:off x="7416000" y="3672000"/>
            <a:ext cx="432000" cy="729000"/>
          </a:xfrm>
          <a:prstGeom prst="rect">
            <a:avLst/>
          </a:prstGeom>
          <a:noFill/>
          <a:ln>
            <a:noFill/>
          </a:ln>
        </p:spPr>
        <p:txBody>
          <a:bodyPr lIns="90000" rIns="90000" tIns="45000" bIns="45000"/>
          <a:p>
            <a:r>
              <a:rPr b="0" lang="sl-SI" sz="4000" spc="-1" strike="noStrike">
                <a:latin typeface="Source Sans Pro"/>
              </a:rPr>
              <a:t>π</a:t>
            </a:r>
            <a:endParaRPr b="0" lang="sl-SI" sz="4000" spc="-1" strike="noStrike">
              <a:latin typeface="Source Sans Pro"/>
            </a:endParaRPr>
          </a:p>
        </p:txBody>
      </p:sp>
      <p:sp>
        <p:nvSpPr>
          <p:cNvPr id="210" name="Freeform 6"/>
          <p:cNvSpPr/>
          <p:nvPr/>
        </p:nvSpPr>
        <p:spPr>
          <a:xfrm>
            <a:off x="8280000" y="3024000"/>
            <a:ext cx="216360" cy="2448360"/>
          </a:xfrm>
          <a:custGeom>
            <a:avLst/>
            <a:gdLst/>
            <a:ahLst/>
            <a:rect l="0" t="0" r="r" b="b"/>
            <a:pathLst>
              <a:path w="601" h="6801">
                <a:moveTo>
                  <a:pt x="200" y="6800"/>
                </a:moveTo>
                <a:cubicBezTo>
                  <a:pt x="0" y="0"/>
                  <a:pt x="600" y="800"/>
                  <a:pt x="600" y="800"/>
                </a:cubicBezTo>
              </a:path>
            </a:pathLst>
          </a:custGeom>
          <a:ln w="72000">
            <a:solidFill>
              <a:srgbClr val="2c3e50"/>
            </a:solidFill>
            <a:round/>
          </a:ln>
        </p:spPr>
      </p:sp>
      <p:sp>
        <p:nvSpPr>
          <p:cNvPr id="211" name="TextShape 7"/>
          <p:cNvSpPr txBox="1"/>
          <p:nvPr/>
        </p:nvSpPr>
        <p:spPr>
          <a:xfrm>
            <a:off x="8496000" y="3024000"/>
            <a:ext cx="1584000" cy="667080"/>
          </a:xfrm>
          <a:prstGeom prst="rect">
            <a:avLst/>
          </a:prstGeom>
          <a:noFill/>
          <a:ln>
            <a:noFill/>
          </a:ln>
        </p:spPr>
        <p:txBody>
          <a:bodyPr lIns="90000" rIns="90000" tIns="45000" bIns="45000"/>
          <a:p>
            <a:r>
              <a:rPr b="0" i="1" lang="sl-SI" sz="1800" spc="-1" strike="noStrike">
                <a:latin typeface="Source Sans Pro"/>
              </a:rPr>
              <a:t>»to pa ni tako natančno!«</a:t>
            </a:r>
            <a:endParaRPr b="0" lang="sl-SI" sz="1800" spc="-1" strike="noStrike">
              <a:latin typeface="Source Sans Pro"/>
            </a:endParaRPr>
          </a:p>
        </p:txBody>
      </p:sp>
      <p:sp>
        <p:nvSpPr>
          <p:cNvPr id="212" name="Line 8"/>
          <p:cNvSpPr/>
          <p:nvPr/>
        </p:nvSpPr>
        <p:spPr>
          <a:xfrm>
            <a:off x="9648000" y="3384000"/>
            <a:ext cx="432000" cy="72000"/>
          </a:xfrm>
          <a:prstGeom prst="line">
            <a:avLst/>
          </a:prstGeom>
          <a:ln w="72000">
            <a:solidFill>
              <a:srgbClr val="2c3e50"/>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merjenje kroga: kako tako natančen π</a:t>
            </a:r>
            <a:endParaRPr b="1" lang="sl-SI" sz="3200" spc="-1" strike="noStrike">
              <a:solidFill>
                <a:srgbClr val="ffffff"/>
              </a:solidFill>
              <a:latin typeface="Source Sans Pro Black"/>
            </a:endParaRPr>
          </a:p>
        </p:txBody>
      </p:sp>
      <p:sp>
        <p:nvSpPr>
          <p:cNvPr id="214"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pravilni šestindevetdesetkotnik</a:t>
            </a:r>
            <a:endParaRPr b="1" lang="sl-SI" sz="2600" spc="-1" strike="noStrike">
              <a:solidFill>
                <a:srgbClr val="1c1c1c"/>
              </a:solidFill>
              <a:latin typeface="Source Sans Pro Semibold"/>
            </a:endParaRPr>
          </a:p>
        </p:txBody>
      </p:sp>
      <p:sp>
        <p:nvSpPr>
          <p:cNvPr id="215" name="TextShape 3"/>
          <p:cNvSpPr txBox="1"/>
          <p:nvPr/>
        </p:nvSpPr>
        <p:spPr>
          <a:xfrm>
            <a:off x="0" y="0"/>
            <a:ext cx="9720000" cy="700200"/>
          </a:xfrm>
          <a:prstGeom prst="rect">
            <a:avLst/>
          </a:prstGeom>
          <a:noFill/>
          <a:ln>
            <a:noFill/>
          </a:ln>
        </p:spPr>
        <p:txBody>
          <a:bodyPr lIns="90000" rIns="90000" tIns="45000" bIns="45000"/>
          <a:p>
            <a:r>
              <a:rPr b="0" lang="sl-SI" sz="600" spc="-1" strike="noStrike">
                <a:latin typeface="Times New Roman"/>
              </a:rPr>
              <a:t>\begin{align}</a:t>
            </a:r>
            <a:endParaRPr b="0" lang="sl-SI" sz="600" spc="-1" strike="noStrike">
              <a:latin typeface="Source Sans Pro"/>
            </a:endParaRPr>
          </a:p>
          <a:p>
            <a:r>
              <a:rPr b="0" lang="sl-SI" sz="600" spc="-1" strike="noStrike">
                <a:latin typeface="Times New Roman"/>
              </a:rPr>
              <a:t>P_{eneakontaheksagona} = &amp;24t^2 \cot \frac{\pi}{96}\\</a:t>
            </a:r>
            <a:endParaRPr b="0" lang="sl-SI" sz="600" spc="-1" strike="noStrike">
              <a:latin typeface="Source Sans Pro"/>
            </a:endParaRPr>
          </a:p>
          <a:p>
            <a:r>
              <a:rPr b="0" lang="sl-SI" sz="600" spc="-1" strike="noStrike">
                <a:latin typeface="Times New Roman"/>
              </a:rPr>
              <a:t>= &amp;24t^2 \left(2+ \sqrt{3} + \sqrt{2} + \sqrt{6} + \sqrt{ 16+8 \sqrt{3} +2 \sqrt{ 104+60 \sqrt{3} } } +\sqrt{ 32+ 16\sqrt{3} +4 \sqrt{ 104+60 \sqrt{3} } +2 \sqrt{ 848+488 \sqrt{3} +2(31+16\sqrt{3}) \sqrt{ 104+60 \sqrt{3} } } }\right) \\</a:t>
            </a:r>
            <a:endParaRPr b="0" lang="sl-SI" sz="600" spc="-1" strike="noStrike">
              <a:latin typeface="Source Sans Pro"/>
            </a:endParaRPr>
          </a:p>
          <a:p>
            <a:r>
              <a:rPr b="0" lang="sl-SI" sz="600" spc="-1" strike="noStrike">
                <a:latin typeface="Times New Roman"/>
              </a:rPr>
              <a:t>= &amp;24t^2 \left(2+ \sqrt{3} + \sqrt{2} + \sqrt{6} + \sqrt{ 16+8 \sqrt{3} +2 \sqrt{ 104+60 \sqrt{3} } } +\sqrt{ 32+ 16\sqrt{3} +4 \sqrt{ 104+60 \sqrt{3} } +2 \sqrt{ 848+488 \sqrt{3} +2\sqrt{ 358376+206908 \sqrt{3} } } }\right)</a:t>
            </a:r>
            <a:endParaRPr b="0" lang="sl-SI" sz="600" spc="-1" strike="noStrike">
              <a:latin typeface="Source Sans Pro"/>
            </a:endParaRPr>
          </a:p>
          <a:p>
            <a:r>
              <a:rPr b="0" lang="sl-SI" sz="600" spc="-1" strike="noStrike">
                <a:latin typeface="Times New Roman"/>
              </a:rPr>
              <a:t>.\end{align}</a:t>
            </a:r>
            <a:endParaRPr b="0" lang="sl-SI" sz="600" spc="-1" strike="noStrike">
              <a:latin typeface="Source Sans Pro"/>
            </a:endParaRPr>
          </a:p>
        </p:txBody>
      </p:sp>
      <p:pic>
        <p:nvPicPr>
          <p:cNvPr id="216" name="" descr=""/>
          <p:cNvPicPr/>
          <p:nvPr/>
        </p:nvPicPr>
        <p:blipFill>
          <a:blip r:embed="rId1"/>
          <a:stretch/>
        </p:blipFill>
        <p:spPr>
          <a:xfrm>
            <a:off x="0" y="2733120"/>
            <a:ext cx="10079640" cy="1226880"/>
          </a:xfrm>
          <a:prstGeom prst="rect">
            <a:avLst/>
          </a:prstGeom>
          <a:ln>
            <a:noFill/>
          </a:ln>
        </p:spPr>
      </p:pic>
      <p:pic>
        <p:nvPicPr>
          <p:cNvPr id="217" name="" descr=""/>
          <p:cNvPicPr/>
          <p:nvPr/>
        </p:nvPicPr>
        <p:blipFill>
          <a:blip r:embed="rId2"/>
          <a:stretch/>
        </p:blipFill>
        <p:spPr>
          <a:xfrm>
            <a:off x="144000" y="3888360"/>
            <a:ext cx="2951640" cy="295164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kvadratni koren št. 3</a:t>
            </a:r>
            <a:endParaRPr b="1" lang="sl-SI" sz="3200" spc="-1" strike="noStrike">
              <a:solidFill>
                <a:srgbClr val="ffffff"/>
              </a:solidFill>
              <a:latin typeface="Source Sans Pro Black"/>
            </a:endParaRPr>
          </a:p>
        </p:txBody>
      </p:sp>
      <p:sp>
        <p:nvSpPr>
          <p:cNvPr id="219"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postopka ni opisal, verjetno iteracija</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r>
              <a:rPr b="1" lang="sl-SI" sz="2600" spc="-1" strike="noStrike">
                <a:solidFill>
                  <a:srgbClr val="1c1c1c"/>
                </a:solidFill>
                <a:latin typeface="Source Sans Pro Semibold"/>
              </a:rPr>
              <a:t>dejanska vrednost je približno 1,7320508</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r>
              <a:rPr b="1" lang="sl-SI" sz="2600" spc="-1" strike="noStrike">
                <a:solidFill>
                  <a:srgbClr val="1c1c1c"/>
                </a:solidFill>
                <a:latin typeface="Source Sans Pro Semibold"/>
              </a:rPr>
              <a:t>spodnja meja je natančna na 4 desetiška mesta, zgornja pa na 6</a:t>
            </a:r>
            <a:endParaRPr b="1" lang="sl-SI" sz="2600" spc="-1" strike="noStrike">
              <a:solidFill>
                <a:srgbClr val="1c1c1c"/>
              </a:solidFill>
              <a:latin typeface="Source Sans Pro Semibold"/>
            </a:endParaRPr>
          </a:p>
        </p:txBody>
      </p:sp>
      <p:pic>
        <p:nvPicPr>
          <p:cNvPr id="220" name="" descr=""/>
          <p:cNvPicPr/>
          <p:nvPr/>
        </p:nvPicPr>
        <p:blipFill>
          <a:blip r:embed="rId1"/>
          <a:stretch/>
        </p:blipFill>
        <p:spPr>
          <a:xfrm>
            <a:off x="7128000" y="4536000"/>
            <a:ext cx="2016000" cy="502560"/>
          </a:xfrm>
          <a:prstGeom prst="rect">
            <a:avLst/>
          </a:prstGeom>
          <a:ln>
            <a:noFill/>
          </a:ln>
        </p:spPr>
      </p:pic>
      <p:pic>
        <p:nvPicPr>
          <p:cNvPr id="221" name="" descr=""/>
          <p:cNvPicPr/>
          <p:nvPr/>
        </p:nvPicPr>
        <p:blipFill>
          <a:blip r:embed="rId2"/>
          <a:stretch/>
        </p:blipFill>
        <p:spPr>
          <a:xfrm>
            <a:off x="504000" y="4538520"/>
            <a:ext cx="5936400" cy="41220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O krogli in valju</a:t>
            </a:r>
            <a:endParaRPr b="1" lang="sl-SI" sz="3200" spc="-1" strike="noStrike">
              <a:solidFill>
                <a:srgbClr val="ffffff"/>
              </a:solidFill>
              <a:latin typeface="Source Sans Pro Black"/>
            </a:endParaRPr>
          </a:p>
        </p:txBody>
      </p:sp>
      <p:sp>
        <p:nvSpPr>
          <p:cNvPr id="223"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Περὶ σφαίρας καὶ κυλίνδρου; 2 dela, l. 225 pr. n. št., za Dositeja</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aksiom za krog (Arhimedov aksiom)</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limite: vrteči mnogokotniki v krogli</a:t>
            </a:r>
            <a:endParaRPr b="1" lang="sl-SI" sz="2600" spc="-1" strike="noStrike">
              <a:solidFill>
                <a:srgbClr val="1c1c1c"/>
              </a:solidFill>
              <a:latin typeface="Source Sans Pro Semibold"/>
            </a:endParaRPr>
          </a:p>
          <a:p>
            <a:pPr>
              <a:spcAft>
                <a:spcPts val="1142"/>
              </a:spcAft>
            </a:pP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p:txBody>
      </p:sp>
      <p:sp>
        <p:nvSpPr>
          <p:cNvPr id="224" name="TextShape 3"/>
          <p:cNvSpPr txBox="1"/>
          <p:nvPr/>
        </p:nvSpPr>
        <p:spPr>
          <a:xfrm>
            <a:off x="0" y="0"/>
            <a:ext cx="10080000" cy="787320"/>
          </a:xfrm>
          <a:prstGeom prst="rect">
            <a:avLst/>
          </a:prstGeom>
          <a:noFill/>
          <a:ln>
            <a:noFill/>
          </a:ln>
        </p:spPr>
        <p:txBody>
          <a:bodyPr lIns="90000" rIns="90000" tIns="45000" bIns="45000"/>
          <a:p>
            <a:r>
              <a:rPr b="0" lang="sl-SI" sz="600" spc="-1" strike="noStrike">
                <a:latin typeface="Times New Roman"/>
              </a:rPr>
              <a:t>\frac{obseg}{2polmer} = \left( \frac{2ploscina}{polmer} \right) \frac{1}{2polmer} = \frac{plosina}{polmer^{2}} = \pi</a:t>
            </a:r>
            <a:endParaRPr b="0" lang="sl-SI" sz="600" spc="-1" strike="noStrike">
              <a:latin typeface="Source Sans Pro"/>
            </a:endParaRPr>
          </a:p>
          <a:p>
            <a:r>
              <a:rPr b="0" lang="sl-SI" sz="600" spc="-1" strike="noStrike">
                <a:latin typeface="Times New Roman"/>
              </a:rPr>
              <a:t>\frac{o}{2r} = \left( \frac{2p}{r} \right) \frac{1}{2r} = \frac{p}{r^{2}} = \pi</a:t>
            </a:r>
            <a:endParaRPr b="0" lang="sl-SI" sz="600" spc="-1" strike="noStrike">
              <a:latin typeface="Source Sans Pro"/>
            </a:endParaRPr>
          </a:p>
          <a:p>
            <a:r>
              <a:rPr b="0" lang="sl-SI" sz="600" spc="-1" strike="noStrike">
                <a:latin typeface="Times New Roman"/>
              </a:rPr>
              <a:t>P_{\rm valja} = 2 \pi r^2 + 2 \pi r h = 2 \pi r ( r + h )</a:t>
            </a:r>
            <a:endParaRPr b="0" lang="sl-SI" sz="600" spc="-1" strike="noStrike">
              <a:latin typeface="Source Sans Pro"/>
            </a:endParaRPr>
          </a:p>
          <a:p>
            <a:r>
              <a:rPr b="0" lang="sl-SI" sz="600" spc="-1" strike="noStrike">
                <a:latin typeface="Times New Roman"/>
              </a:rPr>
              <a:t>V_{\rm valja} = \pi r^2 h</a:t>
            </a:r>
            <a:endParaRPr b="0" lang="sl-SI" sz="600" spc="-1" strike="noStrike">
              <a:latin typeface="Source Sans Pro"/>
            </a:endParaRPr>
          </a:p>
          <a:p>
            <a:r>
              <a:rPr b="0" lang="sl-SI" sz="600" spc="-1" strike="noStrike">
                <a:latin typeface="Times New Roman"/>
              </a:rPr>
              <a:t>P_{\rm krogle} = 4\pi r^2 = 4 P_{velikega\space kroga}</a:t>
            </a:r>
            <a:endParaRPr b="0" lang="sl-SI" sz="600" spc="-1" strike="noStrike">
              <a:latin typeface="Source Sans Pro"/>
            </a:endParaRPr>
          </a:p>
          <a:p>
            <a:r>
              <a:rPr b="0" lang="sl-SI" sz="600" spc="-1" strike="noStrike">
                <a:latin typeface="Times New Roman"/>
              </a:rPr>
              <a:t>V_{\rm krogle} = \tfrac{3}{4}\pi r^3</a:t>
            </a:r>
            <a:endParaRPr b="0" lang="sl-SI" sz="600" spc="-1" strike="noStrike">
              <a:latin typeface="Source Sans Pro"/>
            </a:endParaRPr>
          </a:p>
          <a:p>
            <a:r>
              <a:rPr b="0" lang="sl-SI" sz="600" spc="-1" strike="noStrike">
                <a:latin typeface="Times New Roman"/>
              </a:rPr>
              <a:t>V_{\rm krogle(r=n)} = \tfrac{2}{3}V_{valja(r=n, h=2n)}</a:t>
            </a:r>
            <a:endParaRPr b="0" lang="sl-SI" sz="600" spc="-1" strike="noStrike">
              <a:latin typeface="Source Sans Pro"/>
            </a:endParaRPr>
          </a:p>
          <a:p>
            <a:endParaRPr b="0" lang="sl-SI" sz="600" spc="-1" strike="noStrike">
              <a:latin typeface="Source Sans Pro"/>
            </a:endParaRPr>
          </a:p>
        </p:txBody>
      </p:sp>
      <p:pic>
        <p:nvPicPr>
          <p:cNvPr id="225" name="" descr=""/>
          <p:cNvPicPr/>
          <p:nvPr/>
        </p:nvPicPr>
        <p:blipFill>
          <a:blip r:embed="rId1"/>
          <a:stretch/>
        </p:blipFill>
        <p:spPr>
          <a:xfrm>
            <a:off x="3456000" y="1440000"/>
            <a:ext cx="5014080" cy="540000"/>
          </a:xfrm>
          <a:prstGeom prst="rect">
            <a:avLst/>
          </a:prstGeom>
          <a:ln>
            <a:noFill/>
          </a:ln>
        </p:spPr>
      </p:pic>
      <p:pic>
        <p:nvPicPr>
          <p:cNvPr id="226" name="" descr=""/>
          <p:cNvPicPr/>
          <p:nvPr/>
        </p:nvPicPr>
        <p:blipFill>
          <a:blip r:embed="rId2"/>
          <a:stretch/>
        </p:blipFill>
        <p:spPr>
          <a:xfrm>
            <a:off x="5855040" y="2394720"/>
            <a:ext cx="3728880" cy="773280"/>
          </a:xfrm>
          <a:prstGeom prst="rect">
            <a:avLst/>
          </a:prstGeom>
          <a:ln>
            <a:noFill/>
          </a:ln>
        </p:spPr>
      </p:pic>
      <p:pic>
        <p:nvPicPr>
          <p:cNvPr id="227" name="" descr=""/>
          <p:cNvPicPr/>
          <p:nvPr/>
        </p:nvPicPr>
        <p:blipFill>
          <a:blip r:embed="rId3"/>
          <a:stretch/>
        </p:blipFill>
        <p:spPr>
          <a:xfrm>
            <a:off x="6480000" y="3189600"/>
            <a:ext cx="3312000" cy="3470400"/>
          </a:xfrm>
          <a:prstGeom prst="rect">
            <a:avLst/>
          </a:prstGeom>
          <a:ln>
            <a:noFill/>
          </a:ln>
        </p:spPr>
      </p:pic>
      <p:pic>
        <p:nvPicPr>
          <p:cNvPr id="228" name="" descr=""/>
          <p:cNvPicPr/>
          <p:nvPr/>
        </p:nvPicPr>
        <p:blipFill>
          <a:blip r:embed="rId4"/>
          <a:stretch/>
        </p:blipFill>
        <p:spPr>
          <a:xfrm>
            <a:off x="360000" y="3672000"/>
            <a:ext cx="6111720" cy="512280"/>
          </a:xfrm>
          <a:prstGeom prst="rect">
            <a:avLst/>
          </a:prstGeom>
          <a:ln>
            <a:noFill/>
          </a:ln>
        </p:spPr>
      </p:pic>
      <p:pic>
        <p:nvPicPr>
          <p:cNvPr id="229" name="" descr=""/>
          <p:cNvPicPr/>
          <p:nvPr/>
        </p:nvPicPr>
        <p:blipFill>
          <a:blip r:embed="rId5"/>
          <a:stretch/>
        </p:blipFill>
        <p:spPr>
          <a:xfrm>
            <a:off x="360000" y="4248000"/>
            <a:ext cx="2540160" cy="567720"/>
          </a:xfrm>
          <a:prstGeom prst="rect">
            <a:avLst/>
          </a:prstGeom>
          <a:ln>
            <a:noFill/>
          </a:ln>
        </p:spPr>
      </p:pic>
      <p:pic>
        <p:nvPicPr>
          <p:cNvPr id="230" name="" descr=""/>
          <p:cNvPicPr/>
          <p:nvPr/>
        </p:nvPicPr>
        <p:blipFill>
          <a:blip r:embed="rId6"/>
          <a:stretch/>
        </p:blipFill>
        <p:spPr>
          <a:xfrm>
            <a:off x="360000" y="5328000"/>
            <a:ext cx="2502720" cy="525600"/>
          </a:xfrm>
          <a:prstGeom prst="rect">
            <a:avLst/>
          </a:prstGeom>
          <a:ln>
            <a:noFill/>
          </a:ln>
        </p:spPr>
      </p:pic>
      <p:pic>
        <p:nvPicPr>
          <p:cNvPr id="231" name="" descr=""/>
          <p:cNvPicPr/>
          <p:nvPr/>
        </p:nvPicPr>
        <p:blipFill>
          <a:blip r:embed="rId7"/>
          <a:stretch/>
        </p:blipFill>
        <p:spPr>
          <a:xfrm>
            <a:off x="380160" y="5787720"/>
            <a:ext cx="5343120" cy="548280"/>
          </a:xfrm>
          <a:prstGeom prst="rect">
            <a:avLst/>
          </a:prstGeom>
          <a:ln>
            <a:noFill/>
          </a:ln>
        </p:spPr>
      </p:pic>
      <p:pic>
        <p:nvPicPr>
          <p:cNvPr id="232" name="" descr=""/>
          <p:cNvPicPr/>
          <p:nvPr/>
        </p:nvPicPr>
        <p:blipFill>
          <a:blip r:embed="rId8"/>
          <a:stretch/>
        </p:blipFill>
        <p:spPr>
          <a:xfrm>
            <a:off x="328320" y="4752000"/>
            <a:ext cx="6007680" cy="57600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3" name="" descr=""/>
          <p:cNvPicPr/>
          <p:nvPr/>
        </p:nvPicPr>
        <p:blipFill>
          <a:blip r:embed="rId1"/>
          <a:stretch/>
        </p:blipFill>
        <p:spPr>
          <a:xfrm>
            <a:off x="0" y="0"/>
            <a:ext cx="10079640" cy="7086960"/>
          </a:xfrm>
          <a:prstGeom prst="rect">
            <a:avLst/>
          </a:prstGeom>
          <a:ln>
            <a:noFill/>
          </a:ln>
        </p:spPr>
      </p:pic>
      <p:sp>
        <p:nvSpPr>
          <p:cNvPr id="234" name="TextShape 1"/>
          <p:cNvSpPr txBox="1"/>
          <p:nvPr/>
        </p:nvSpPr>
        <p:spPr>
          <a:xfrm>
            <a:off x="360000" y="360000"/>
            <a:ext cx="9360000" cy="900000"/>
          </a:xfrm>
          <a:prstGeom prst="rect">
            <a:avLst/>
          </a:prstGeom>
          <a:noFill/>
          <a:ln>
            <a:noFill/>
          </a:ln>
        </p:spPr>
        <p:txBody>
          <a:bodyPr lIns="0" rIns="0" tIns="0" bIns="0" anchor="b"/>
          <a:p>
            <a:endParaRPr b="1" lang="sl-SI" sz="3200" spc="-1" strike="noStrike">
              <a:solidFill>
                <a:srgbClr val="ffffff"/>
              </a:solidFill>
              <a:latin typeface="Source Sans Pro Black"/>
            </a:endParaRPr>
          </a:p>
        </p:txBody>
      </p:sp>
      <p:sp>
        <p:nvSpPr>
          <p:cNvPr id="235"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 name="" descr=""/>
          <p:cNvPicPr/>
          <p:nvPr/>
        </p:nvPicPr>
        <p:blipFill>
          <a:blip r:embed="rId1"/>
          <a:stretch/>
        </p:blipFill>
        <p:spPr>
          <a:xfrm>
            <a:off x="360000" y="2916720"/>
            <a:ext cx="6120000" cy="3836880"/>
          </a:xfrm>
          <a:prstGeom prst="rect">
            <a:avLst/>
          </a:prstGeom>
          <a:ln>
            <a:noFill/>
          </a:ln>
        </p:spPr>
      </p:pic>
      <p:sp>
        <p:nvSpPr>
          <p:cNvPr id="23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ploščina parabole</a:t>
            </a:r>
            <a:endParaRPr b="1" lang="sl-SI" sz="3200" spc="-1" strike="noStrike">
              <a:solidFill>
                <a:srgbClr val="ffffff"/>
              </a:solidFill>
              <a:latin typeface="Source Sans Pro Black"/>
            </a:endParaRPr>
          </a:p>
        </p:txBody>
      </p:sp>
      <p:sp>
        <p:nvSpPr>
          <p:cNvPr id="238"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parabola in sekanta</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včrtani trikotnik po pravilih (glej ravnino)</a:t>
            </a:r>
            <a:endParaRPr b="1" lang="sl-SI" sz="2600" spc="-1" strike="noStrike">
              <a:solidFill>
                <a:srgbClr val="1c1c1c"/>
              </a:solidFill>
              <a:latin typeface="Source Sans Pro Semibold"/>
            </a:endParaRPr>
          </a:p>
        </p:txBody>
      </p:sp>
      <p:pic>
        <p:nvPicPr>
          <p:cNvPr id="239" name="" descr=""/>
          <p:cNvPicPr/>
          <p:nvPr/>
        </p:nvPicPr>
        <p:blipFill>
          <a:blip r:embed="rId2"/>
          <a:stretch/>
        </p:blipFill>
        <p:spPr>
          <a:xfrm>
            <a:off x="6120000" y="1033200"/>
            <a:ext cx="3888000" cy="6390360"/>
          </a:xfrm>
          <a:prstGeom prst="rect">
            <a:avLst/>
          </a:prstGeom>
          <a:ln>
            <a:noFill/>
          </a:ln>
        </p:spPr>
      </p:pic>
      <p:sp>
        <p:nvSpPr>
          <p:cNvPr id="240" name="TextShape 3"/>
          <p:cNvSpPr txBox="1"/>
          <p:nvPr/>
        </p:nvSpPr>
        <p:spPr>
          <a:xfrm>
            <a:off x="0" y="0"/>
            <a:ext cx="10080000" cy="177480"/>
          </a:xfrm>
          <a:prstGeom prst="rect">
            <a:avLst/>
          </a:prstGeom>
          <a:noFill/>
          <a:ln>
            <a:noFill/>
          </a:ln>
        </p:spPr>
        <p:txBody>
          <a:bodyPr lIns="90000" rIns="90000" tIns="45000" bIns="45000"/>
          <a:p>
            <a:r>
              <a:rPr b="0" lang="sl-SI" sz="600" spc="-1" strike="noStrike">
                <a:latin typeface="Times New Roman"/>
              </a:rPr>
              <a:t>P_{\rm včrtani\space trikotnik\space parabole (plavo\space območje)} = \tfrac{3}{4} P_{odseka\space parabole (vijola\space območje)}</a:t>
            </a:r>
            <a:endParaRPr b="0" lang="sl-SI" sz="600" spc="-1" strike="noStrike">
              <a:latin typeface="Source Sans Pro"/>
            </a:endParaRPr>
          </a:p>
        </p:txBody>
      </p:sp>
      <p:pic>
        <p:nvPicPr>
          <p:cNvPr id="241" name="" descr=""/>
          <p:cNvPicPr/>
          <p:nvPr/>
        </p:nvPicPr>
        <p:blipFill>
          <a:blip r:embed="rId3"/>
          <a:stretch/>
        </p:blipFill>
        <p:spPr>
          <a:xfrm>
            <a:off x="360000" y="4027320"/>
            <a:ext cx="9013320" cy="43668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življenje</a:t>
            </a:r>
            <a:endParaRPr b="1" lang="sl-SI" sz="3200" spc="-1" strike="noStrike">
              <a:solidFill>
                <a:srgbClr val="ffffff"/>
              </a:solidFill>
              <a:latin typeface="Source Sans Pro Black"/>
            </a:endParaRPr>
          </a:p>
        </p:txBody>
      </p:sp>
      <p:sp>
        <p:nvSpPr>
          <p:cNvPr id="13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~287 pr. n. št. v Sirakuzi (pristaniško mesto Silicije)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75 let (trditev grškega zgodovinarja Ivana Ceca)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oče: astronom Fidij (Arhimed: </a:t>
            </a:r>
            <a:r>
              <a:rPr b="1" i="1" lang="sl-SI" sz="2600" spc="-1" strike="noStrike">
                <a:solidFill>
                  <a:srgbClr val="1c1c1c"/>
                </a:solidFill>
                <a:latin typeface="Source Sans Pro Semibold"/>
              </a:rPr>
              <a:t>O številu peščenih zrn/Psamit</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nejasno življenje-</a:t>
            </a:r>
            <a:r>
              <a:rPr b="1" i="1" lang="sl-SI" sz="2600" spc="-1" strike="noStrike">
                <a:solidFill>
                  <a:srgbClr val="1c1c1c"/>
                </a:solidFill>
                <a:latin typeface="Source Sans Pro Semibold"/>
              </a:rPr>
              <a:t>Arhimedov življenjepis </a:t>
            </a:r>
            <a:r>
              <a:rPr b="1" lang="sl-SI" sz="2600" spc="-1" strike="noStrike">
                <a:solidFill>
                  <a:srgbClr val="1c1c1c"/>
                </a:solidFill>
                <a:latin typeface="Source Sans Pro Semibold"/>
              </a:rPr>
              <a:t>(Herakleid, Arhimedov prijatelj) izgubljen.</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ni znanih podatkov o morebitnih otrokih ali ženi</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študij: Aleksandrija, skupaj s Kononom s Samosa in Eratostenom iz Kirene (Arhimed mu je posvetil </a:t>
            </a:r>
            <a:r>
              <a:rPr b="1" i="1" lang="sl-SI" sz="2600" spc="-1" strike="noStrike">
                <a:solidFill>
                  <a:srgbClr val="1c1c1c"/>
                </a:solidFill>
                <a:latin typeface="Source Sans Pro Semibold"/>
              </a:rPr>
              <a:t>Metode mehanskih izrekov</a:t>
            </a:r>
            <a:r>
              <a:rPr b="1" lang="sl-SI" sz="2600" spc="-1" strike="noStrike">
                <a:solidFill>
                  <a:srgbClr val="1c1c1c"/>
                </a:solidFill>
                <a:latin typeface="Source Sans Pro Semibold"/>
              </a:rPr>
              <a:t> in </a:t>
            </a:r>
            <a:r>
              <a:rPr b="1" i="1" lang="sl-SI" sz="2600" spc="-1" strike="noStrike">
                <a:solidFill>
                  <a:srgbClr val="1c1c1c"/>
                </a:solidFill>
                <a:latin typeface="Source Sans Pro Semibold"/>
              </a:rPr>
              <a:t>Problem goveda</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Izračun peščenih zrn (velika števila)</a:t>
            </a:r>
            <a:endParaRPr b="1" lang="sl-SI" sz="3200" spc="-1" strike="noStrike">
              <a:solidFill>
                <a:srgbClr val="ffffff"/>
              </a:solidFill>
              <a:latin typeface="Source Sans Pro Black"/>
            </a:endParaRPr>
          </a:p>
        </p:txBody>
      </p:sp>
      <p:sp>
        <p:nvSpPr>
          <p:cNvPr id="243"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i="1" lang="sl-SI" sz="2600" spc="-1" strike="noStrike">
                <a:solidFill>
                  <a:srgbClr val="1c1c1c"/>
                </a:solidFill>
                <a:latin typeface="Source Sans Pro Semibold"/>
              </a:rPr>
              <a:t>- »Kralj Gelo (Gelo II., sin Hieorna II.) trdi, da je število zrn neskončno, jaz pa trdim, da pesek ni samo v Sirakuzah in drugod po Siciliji, ampak tudi v vseh drugih naseljenih in nenaseljenih pokrajinah.«</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miriada (10e3) miriad (10e8) μυριάς</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»r(zemlje)/r(zemljine tirnice)=r(zemljine tirnice)/r(vesolja)«</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vesolje = 2 svetlobni leti =&gt; 8 vigintilijonov (8x10e63) zrn peska</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O spiralah</a:t>
            </a:r>
            <a:endParaRPr b="1" lang="sl-SI" sz="3200" spc="-1" strike="noStrike">
              <a:solidFill>
                <a:srgbClr val="ffffff"/>
              </a:solidFill>
              <a:latin typeface="Source Sans Pro Black"/>
            </a:endParaRPr>
          </a:p>
        </p:txBody>
      </p:sp>
      <p:sp>
        <p:nvSpPr>
          <p:cNvPr id="245" name="TextShape 2"/>
          <p:cNvSpPr txBox="1"/>
          <p:nvPr/>
        </p:nvSpPr>
        <p:spPr>
          <a:xfrm>
            <a:off x="360000" y="1980000"/>
            <a:ext cx="9180000" cy="5508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Περὶ ἑλίκων: Perí elíkon; 225 pr. n. št.</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r = a + bθ (polarni koordinatni sistem)</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a-parameter, ki obrača spiralo; b-razdalja med obrati</a:t>
            </a:r>
            <a:endParaRPr b="0" lang="sl-SI" sz="2200" spc="-1" strike="noStrike">
              <a:solidFill>
                <a:srgbClr val="1c1c1c"/>
              </a:solidFill>
              <a:latin typeface="Source Sans Pro Light"/>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p:txBody>
      </p:sp>
      <p:pic>
        <p:nvPicPr>
          <p:cNvPr id="246" name="" descr=""/>
          <p:cNvPicPr/>
          <p:nvPr/>
        </p:nvPicPr>
        <p:blipFill>
          <a:blip r:embed="rId1"/>
          <a:stretch/>
        </p:blipFill>
        <p:spPr>
          <a:xfrm>
            <a:off x="288000" y="2520000"/>
            <a:ext cx="2592000" cy="2392920"/>
          </a:xfrm>
          <a:prstGeom prst="rect">
            <a:avLst/>
          </a:prstGeom>
          <a:ln>
            <a:noFill/>
          </a:ln>
        </p:spPr>
      </p:pic>
      <p:sp>
        <p:nvSpPr>
          <p:cNvPr id="247" name="TextShape 3"/>
          <p:cNvSpPr txBox="1"/>
          <p:nvPr/>
        </p:nvSpPr>
        <p:spPr>
          <a:xfrm>
            <a:off x="2291760" y="3240000"/>
            <a:ext cx="1728000" cy="667080"/>
          </a:xfrm>
          <a:prstGeom prst="rect">
            <a:avLst/>
          </a:prstGeom>
          <a:noFill/>
          <a:ln>
            <a:noFill/>
          </a:ln>
        </p:spPr>
        <p:txBody>
          <a:bodyPr lIns="90000" rIns="90000" tIns="45000" bIns="45000"/>
          <a:p>
            <a:r>
              <a:rPr b="0" lang="sl-SI" sz="1800" spc="-1" strike="noStrike">
                <a:latin typeface="Source Sans Pro"/>
              </a:rPr>
              <a:t>š.ga/arhimedov</a:t>
            </a:r>
            <a:endParaRPr b="0" lang="sl-SI" sz="1800" spc="-1" strike="noStrike">
              <a:latin typeface="Source Sans Pro"/>
            </a:endParaRPr>
          </a:p>
        </p:txBody>
      </p:sp>
      <p:pic>
        <p:nvPicPr>
          <p:cNvPr id="248" name="" descr=""/>
          <p:cNvPicPr/>
          <p:nvPr/>
        </p:nvPicPr>
        <p:blipFill>
          <a:blip r:embed="rId2"/>
          <a:stretch/>
        </p:blipFill>
        <p:spPr>
          <a:xfrm>
            <a:off x="4019760" y="1440000"/>
            <a:ext cx="4476240" cy="5428800"/>
          </a:xfrm>
          <a:prstGeom prst="rect">
            <a:avLst/>
          </a:prstGeom>
          <a:ln>
            <a:noFill/>
          </a:ln>
        </p:spPr>
      </p:pic>
      <p:pic>
        <p:nvPicPr>
          <p:cNvPr id="249" name="Archimedean_spiral_circle_squaring_triangle.svg" descr=""/>
          <p:cNvPicPr/>
          <p:nvPr/>
        </p:nvPicPr>
        <p:blipFill>
          <a:blip r:embed="rId3"/>
          <a:stretch/>
        </p:blipFill>
        <p:spPr>
          <a:xfrm>
            <a:off x="7056000" y="360"/>
            <a:ext cx="3035160" cy="7559640"/>
          </a:xfrm>
          <a:prstGeom prst="rect">
            <a:avLst/>
          </a:prstGeom>
          <a:ln>
            <a:noFill/>
          </a:ln>
        </p:spPr>
      </p:pic>
      <p:sp>
        <p:nvSpPr>
          <p:cNvPr id="250" name="TextShape 4"/>
          <p:cNvSpPr txBox="1"/>
          <p:nvPr/>
        </p:nvSpPr>
        <p:spPr>
          <a:xfrm>
            <a:off x="8496000" y="4320000"/>
            <a:ext cx="1584000" cy="667080"/>
          </a:xfrm>
          <a:prstGeom prst="rect">
            <a:avLst/>
          </a:prstGeom>
          <a:noFill/>
          <a:ln>
            <a:noFill/>
          </a:ln>
        </p:spPr>
        <p:txBody>
          <a:bodyPr lIns="90000" rIns="90000" tIns="45000" bIns="45000"/>
          <a:p>
            <a:r>
              <a:rPr b="0" lang="sl-SI" sz="1800" spc="-1" strike="noStrike">
                <a:latin typeface="Source Sans Pro"/>
              </a:rPr>
              <a:t>diapozitiv 24</a:t>
            </a:r>
            <a:endParaRPr b="0" lang="sl-SI" sz="1800" spc="-1" strike="noStrike">
              <a:latin typeface="Source Sans Pro"/>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zanimivost: krater Arhimed na Luni</a:t>
            </a:r>
            <a:endParaRPr b="1" lang="sl-SI" sz="3200" spc="-1" strike="noStrike">
              <a:solidFill>
                <a:srgbClr val="ffffff"/>
              </a:solidFill>
              <a:latin typeface="Source Sans Pro Black"/>
            </a:endParaRPr>
          </a:p>
        </p:txBody>
      </p:sp>
      <p:sp>
        <p:nvSpPr>
          <p:cNvPr id="252" name="TextShape 2"/>
          <p:cNvSpPr txBox="1"/>
          <p:nvPr/>
        </p:nvSpPr>
        <p:spPr>
          <a:xfrm>
            <a:off x="360000" y="1728000"/>
            <a:ext cx="9180000" cy="540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krater</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Arhimed</a:t>
            </a:r>
            <a:endParaRPr b="0" lang="sl-SI" sz="2200" spc="-1" strike="noStrike">
              <a:solidFill>
                <a:srgbClr val="1c1c1c"/>
              </a:solidFill>
              <a:latin typeface="Source Sans Pro Light"/>
            </a:endParaRPr>
          </a:p>
          <a:p>
            <a:pPr>
              <a:spcAft>
                <a:spcPts val="1142"/>
              </a:spcAft>
            </a:pPr>
            <a:r>
              <a:rPr b="1" lang="sl-SI" sz="2600" spc="-1" strike="noStrike">
                <a:solidFill>
                  <a:srgbClr val="1c1c1c"/>
                </a:solidFill>
                <a:latin typeface="Source Sans Pro Semibold"/>
              </a:rPr>
              <a:t>- 1967 NASA</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Lunar Orbiter</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- 4</a:t>
            </a:r>
            <a:endParaRPr b="0" lang="sl-SI" sz="2200" spc="-1" strike="noStrike">
              <a:solidFill>
                <a:srgbClr val="1c1c1c"/>
              </a:solidFill>
              <a:latin typeface="Source Sans Pro Light"/>
            </a:endParaRPr>
          </a:p>
          <a:p>
            <a:pPr>
              <a:spcAft>
                <a:spcPts val="1142"/>
              </a:spcAft>
            </a:pPr>
            <a:r>
              <a:rPr b="1" lang="sl-SI" sz="2600" spc="-1" strike="noStrike">
                <a:solidFill>
                  <a:srgbClr val="1c1c1c"/>
                </a:solidFill>
                <a:latin typeface="Source Sans Pro Semibold"/>
              </a:rPr>
              <a:t>- Vir: 2013</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James Stuby @</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 Wikimedia</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 Commons</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 w.wiki/</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 DHp</a:t>
            </a:r>
            <a:endParaRPr b="0" lang="sl-SI" sz="1600" spc="-1" strike="noStrike">
              <a:solidFill>
                <a:srgbClr val="1c1c1c"/>
              </a:solidFill>
              <a:latin typeface="Source Sans Pro Light"/>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p:txBody>
      </p:sp>
      <p:pic>
        <p:nvPicPr>
          <p:cNvPr id="253" name="" descr=""/>
          <p:cNvPicPr/>
          <p:nvPr/>
        </p:nvPicPr>
        <p:blipFill>
          <a:blip r:embed="rId1"/>
          <a:stretch/>
        </p:blipFill>
        <p:spPr>
          <a:xfrm>
            <a:off x="2520360" y="360"/>
            <a:ext cx="7559640" cy="755964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Wikimedia Commons</a:t>
            </a:r>
            <a:endParaRPr b="1" lang="sl-SI" sz="3200" spc="-1" strike="noStrike">
              <a:solidFill>
                <a:srgbClr val="ffffff"/>
              </a:solidFill>
              <a:latin typeface="Source Sans Pro Black"/>
            </a:endParaRPr>
          </a:p>
        </p:txBody>
      </p:sp>
      <p:sp>
        <p:nvSpPr>
          <p:cNvPr id="255" name="TextShape 2"/>
          <p:cNvSpPr txBox="1"/>
          <p:nvPr/>
        </p:nvSpPr>
        <p:spPr>
          <a:xfrm>
            <a:off x="360000" y="1980000"/>
            <a:ext cx="9180000" cy="4680000"/>
          </a:xfrm>
          <a:prstGeom prst="rect">
            <a:avLst/>
          </a:prstGeom>
          <a:noFill/>
          <a:ln>
            <a:noFill/>
          </a:ln>
        </p:spPr>
        <p:txBody>
          <a:bodyPr lIns="0" rIns="0" tIns="0" bIns="0">
            <a:normAutofit fontScale="13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
              </a:rPr>
              <a:t>Mihael Simonič@Wikimedia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Arhimed's law.</a:t>
            </a:r>
            <a:r>
              <a:rPr b="1" lang="sl-SI" sz="2600" spc="-1" strike="noStrike">
                <a:solidFill>
                  <a:srgbClr val="1c1c1c"/>
                </a:solidFill>
                <a:latin typeface="Source Sans Pro Semibold"/>
              </a:rPr>
              <a:t> [internet] 2007 [citirano 1. 12. 2019]. Dostopno na naslovu: https://w.wiki/D4k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2"/>
              </a:rPr>
              <a:t>Tonyle@Wikimedia</a:t>
            </a:r>
            <a:r>
              <a:rPr b="1" lang="sl-SI" sz="2600" spc="-1" strike="noStrike">
                <a:solidFill>
                  <a:srgbClr val="1c1c1c"/>
                </a:solidFill>
                <a:latin typeface="Source Sans Pro Semibold"/>
              </a:rPr>
              <a:t> Archimedeswater balance</a:t>
            </a:r>
            <a:r>
              <a:rPr b="1" i="1" lang="sl-SI" sz="2600" spc="-1" strike="noStrike">
                <a:solidFill>
                  <a:srgbClr val="1c1c1c"/>
                </a:solidFill>
                <a:latin typeface="Source Sans Pro Semibold"/>
              </a:rPr>
              <a:t>.</a:t>
            </a:r>
            <a:r>
              <a:rPr b="1" lang="sl-SI" sz="2600" spc="-1" strike="noStrike">
                <a:solidFill>
                  <a:srgbClr val="1c1c1c"/>
                </a:solidFill>
                <a:latin typeface="Source Sans Pro Semibold"/>
              </a:rPr>
              <a:t> [internet] 2009 [citirano 1. 12. 2019]. Dostopno na naslovu: https://w.wiki/D4m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Lippincott, </a:t>
            </a:r>
            <a:r>
              <a:rPr b="1" lang="sl-SI" sz="2600" spc="-1" strike="noStrike">
                <a:solidFill>
                  <a:srgbClr val="1c1c1c"/>
                </a:solidFill>
                <a:latin typeface="Source Sans Pro Semibold"/>
              </a:rPr>
              <a:t>J. B. </a:t>
            </a:r>
            <a:r>
              <a:rPr b="1" i="1" lang="sl-SI" sz="2600" spc="-1" strike="noStrike">
                <a:solidFill>
                  <a:srgbClr val="1c1c1c"/>
                </a:solidFill>
                <a:latin typeface="Source Sans Pro Semibold"/>
              </a:rPr>
              <a:t>Archimedes screw.</a:t>
            </a:r>
            <a:r>
              <a:rPr b="1" lang="sl-SI" sz="2600" spc="-1" strike="noStrike">
                <a:solidFill>
                  <a:srgbClr val="1c1c1c"/>
                </a:solidFill>
                <a:latin typeface="Source Sans Pro Semibold"/>
              </a:rPr>
              <a:t> iz Chamber’s Encyclopedia 1875 [citirano 1. 12. 2019]. Dostopno na naslovu: https://w.wiki/D4t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Degeorge, T. </a:t>
            </a:r>
            <a:r>
              <a:rPr b="1" i="1" lang="sl-SI" sz="2600" spc="-1" strike="noStrike">
                <a:solidFill>
                  <a:srgbClr val="1c1c1c"/>
                </a:solidFill>
                <a:latin typeface="Source Sans Pro Semibold"/>
              </a:rPr>
              <a:t>Death of Archimedes</a:t>
            </a:r>
            <a:r>
              <a:rPr b="1" lang="sl-SI" sz="2600" spc="-1" strike="noStrike">
                <a:solidFill>
                  <a:srgbClr val="1c1c1c"/>
                </a:solidFill>
                <a:latin typeface="Source Sans Pro Semibold"/>
              </a:rPr>
              <a:t> 1815 [citirano 1. 12. 2019]. Dostopno na naslovu: https://w.wiki/D4$</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3"/>
              </a:rPr>
              <a:t>Silberwolf@Wikimedia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Archimedes-screw one-screw-threads with-ball 3D-view animated small.</a:t>
            </a:r>
            <a:r>
              <a:rPr b="1" lang="sl-SI" sz="2600" spc="-1" strike="noStrike">
                <a:solidFill>
                  <a:srgbClr val="1c1c1c"/>
                </a:solidFill>
                <a:latin typeface="Source Sans Pro Semibold"/>
              </a:rPr>
              <a:t> [internet] 2007 [citirano 1. 12. 2019]. Dostopno na naslovu: https://w.wiki/D59</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4"/>
              </a:rPr>
              <a:t>Carlito20@Wikimedia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Arkimedes skruv i Huseby.</a:t>
            </a:r>
            <a:r>
              <a:rPr b="1" lang="sl-SI" sz="2600" spc="-1" strike="noStrike">
                <a:solidFill>
                  <a:srgbClr val="1c1c1c"/>
                </a:solidFill>
                <a:latin typeface="Source Sans Pro Semibold"/>
              </a:rPr>
              <a:t> [internet] 2008 [citirano 1. 12. 2019]. Dostopno na naslovu: https://w.wiki/D5N</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Archimedean Screw found at Centenillo Mines, No. 10 Level.</a:t>
            </a:r>
            <a:r>
              <a:rPr b="1" lang="sl-SI" sz="2600" spc="-1" strike="noStrike">
                <a:solidFill>
                  <a:srgbClr val="1c1c1c"/>
                </a:solidFill>
                <a:latin typeface="Source Sans Pro Semibold"/>
              </a:rPr>
              <a:t> 1928 [citirano 1. 12. 2019]. Dostopno na naslovu: https://w.wiki/D5S</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5"/>
              </a:rPr>
              <a:t>Ellywa@Wikimedia</a:t>
            </a:r>
            <a:r>
              <a:rPr b="1" i="1" lang="sl-SI" sz="2600" spc="-1" strike="noStrike">
                <a:solidFill>
                  <a:srgbClr val="1c1c1c"/>
                </a:solidFill>
                <a:latin typeface="Source Sans Pro Semibold"/>
              </a:rPr>
              <a:t> Gemaal met schroef van Archimedes bij Kinderdijk.</a:t>
            </a:r>
            <a:r>
              <a:rPr b="1" lang="sl-SI" sz="2600" spc="-1" strike="noStrike">
                <a:solidFill>
                  <a:srgbClr val="1c1c1c"/>
                </a:solidFill>
                <a:latin typeface="Source Sans Pro Semibold"/>
              </a:rPr>
              <a:t> 2006 [internet] [citirano 1. 12. 2019]. Dostopno na naslovu: https://w.wiki/D5T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6"/>
              </a:rPr>
              <a:t>Polleket@Wikimedia</a:t>
            </a:r>
            <a:r>
              <a:rPr b="1" i="1" lang="sl-SI" sz="2600" spc="-1" strike="noStrike">
                <a:solidFill>
                  <a:srgbClr val="1c1c1c"/>
                </a:solidFill>
                <a:latin typeface="Source Sans Pro Semibold"/>
              </a:rPr>
              <a:t> Schroef van Archimedes.</a:t>
            </a:r>
            <a:r>
              <a:rPr b="1" lang="sl-SI" sz="2600" spc="-1" strike="noStrike">
                <a:solidFill>
                  <a:srgbClr val="1c1c1c"/>
                </a:solidFill>
                <a:latin typeface="Source Sans Pro Semibold"/>
              </a:rPr>
              <a:t> 2012 [internet] [citirano 1. 12. 2019]. Dostopno na naslovu: https://w.wiki/D5V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7"/>
              </a:rPr>
              <a:t>MarkusHagenlocher@Wikimedia</a:t>
            </a:r>
            <a:r>
              <a:rPr b="1" i="1" lang="sl-SI" sz="2600" spc="-1" strike="noStrike">
                <a:solidFill>
                  <a:srgbClr val="1c1c1c"/>
                </a:solidFill>
                <a:latin typeface="Source Sans Pro Semibold"/>
              </a:rPr>
              <a:t> Mähdrescher Schnecke.</a:t>
            </a:r>
            <a:r>
              <a:rPr b="1" lang="sl-SI" sz="2600" spc="-1" strike="noStrike">
                <a:solidFill>
                  <a:srgbClr val="1c1c1c"/>
                </a:solidFill>
                <a:latin typeface="Source Sans Pro Semibold"/>
              </a:rPr>
              <a:t> 2012 [internet] [citirano 1. 12. 2019]. Dostopno na naslovu: https://w.wiki/D5W</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Parigi, G.</a:t>
            </a:r>
            <a:r>
              <a:rPr b="1" i="1" lang="sl-SI" sz="2600" spc="-1" strike="noStrike">
                <a:solidFill>
                  <a:srgbClr val="1c1c1c"/>
                </a:solidFill>
                <a:latin typeface="Source Sans Pro Semibold"/>
              </a:rPr>
              <a:t> Parigi griffe.</a:t>
            </a:r>
            <a:r>
              <a:rPr b="1" lang="sl-SI" sz="2600" spc="-1" strike="noStrike">
                <a:solidFill>
                  <a:srgbClr val="1c1c1c"/>
                </a:solidFill>
                <a:latin typeface="Source Sans Pro Semibold"/>
              </a:rPr>
              <a:t> 1599-1600 [citirano 1. 12. 2019]. Dostopno na naslovu: https://w.wiki/D5Z</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Fetti, D.</a:t>
            </a:r>
            <a:r>
              <a:rPr b="1" i="1" lang="sl-SI" sz="2600" spc="-1" strike="noStrike">
                <a:solidFill>
                  <a:srgbClr val="1c1c1c"/>
                </a:solidFill>
                <a:latin typeface="Source Sans Pro Semibold"/>
              </a:rPr>
              <a:t> Retrato de un erudito (¿Arquímedes?)</a:t>
            </a:r>
            <a:r>
              <a:rPr b="1" lang="sl-SI" sz="2600" spc="-1" strike="noStrike">
                <a:solidFill>
                  <a:srgbClr val="1c1c1c"/>
                </a:solidFill>
                <a:latin typeface="Source Sans Pro Semibold"/>
              </a:rPr>
              <a:t> ~circa 1620 [citirano 1. 12. 2019]. Dostopno na </a:t>
            </a:r>
            <a:r>
              <a:rPr b="1" lang="sl-SI" sz="2600" spc="-1" strike="noStrike">
                <a:solidFill>
                  <a:srgbClr val="1c1c1c"/>
                </a:solidFill>
                <a:latin typeface="Source Sans Pro Semibold"/>
              </a:rPr>
              <a:t>naslovu: https://w.wiki/D5h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8"/>
              </a:rPr>
              <a:t>Sijanec@Wikimedia</a:t>
            </a:r>
            <a:r>
              <a:rPr b="1" i="1" lang="sl-SI" sz="2600" spc="-1" strike="noStrike">
                <a:solidFill>
                  <a:srgbClr val="1c1c1c"/>
                </a:solidFill>
                <a:latin typeface="Source Sans Pro Semibold"/>
              </a:rPr>
              <a:t> Diagram Arhimedovega žarka v slovenščini.</a:t>
            </a:r>
            <a:r>
              <a:rPr b="1" lang="sl-SI" sz="2600" spc="-1" strike="noStrike">
                <a:solidFill>
                  <a:srgbClr val="1c1c1c"/>
                </a:solidFill>
                <a:latin typeface="Source Sans Pro Semibold"/>
              </a:rPr>
              <a:t> 2019 [internet] [citirano 1. 12. 2019]. Dostopno na naslovu: https://w.wiki/D6F</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Parigi, G.</a:t>
            </a:r>
            <a:r>
              <a:rPr b="1" i="1" lang="sl-SI" sz="2600" spc="-1" strike="noStrike">
                <a:solidFill>
                  <a:srgbClr val="1c1c1c"/>
                </a:solidFill>
                <a:latin typeface="Source Sans Pro Semibold"/>
              </a:rPr>
              <a:t> Archimedes-Mirror.</a:t>
            </a:r>
            <a:r>
              <a:rPr b="1" lang="sl-SI" sz="2600" spc="-1" strike="noStrike">
                <a:solidFill>
                  <a:srgbClr val="1c1c1c"/>
                </a:solidFill>
                <a:latin typeface="Source Sans Pro Semibold"/>
              </a:rPr>
              <a:t> 1599-1600 [citirano 1. 12. 2019]. Dostopno na naslovu: https://w.wiki/D6L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9"/>
              </a:rPr>
              <a:t>César Rincón@španska Wikipedia</a:t>
            </a:r>
            <a:r>
              <a:rPr b="1" i="1" lang="sl-SI" sz="2600" spc="-1" strike="noStrike">
                <a:solidFill>
                  <a:srgbClr val="1c1c1c"/>
                </a:solidFill>
                <a:latin typeface="Source Sans Pro Semibold"/>
              </a:rPr>
              <a:t> Polispasto2.</a:t>
            </a:r>
            <a:r>
              <a:rPr b="1" lang="sl-SI" sz="2600" spc="-1" strike="noStrike">
                <a:solidFill>
                  <a:srgbClr val="1c1c1c"/>
                </a:solidFill>
                <a:latin typeface="Source Sans Pro Semibold"/>
              </a:rPr>
              <a:t> 2004 [internet] [citirano 3. 12. 2019]. Dostopno na naslovu: https://w.wiki/DCk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10"/>
              </a:rPr>
              <a:t>Arnaud.ramey@Wikimedia</a:t>
            </a:r>
            <a:r>
              <a:rPr b="1" i="1" lang="sl-SI" sz="2600" spc="-1" strike="noStrike">
                <a:solidFill>
                  <a:srgbClr val="1c1c1c"/>
                </a:solidFill>
                <a:latin typeface="Source Sans Pro Semibold"/>
              </a:rPr>
              <a:t>Compound pulley.</a:t>
            </a:r>
            <a:r>
              <a:rPr b="1" lang="sl-SI" sz="2600" spc="-1" strike="noStrike">
                <a:solidFill>
                  <a:srgbClr val="1c1c1c"/>
                </a:solidFill>
                <a:latin typeface="Source Sans Pro Semibold"/>
              </a:rPr>
              <a:t> 2019 [internet] [citirano 3. 12. 2019]. Dostopno na naslovu: https://w.wiki/D6m</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Wikimedia Commons, drugi del</a:t>
            </a:r>
            <a:endParaRPr b="1" lang="sl-SI" sz="3200" spc="-1" strike="noStrike">
              <a:solidFill>
                <a:srgbClr val="ffffff"/>
              </a:solidFill>
              <a:latin typeface="Source Sans Pro Black"/>
            </a:endParaRPr>
          </a:p>
        </p:txBody>
      </p:sp>
      <p:sp>
        <p:nvSpPr>
          <p:cNvPr id="257" name="TextShape 2"/>
          <p:cNvSpPr txBox="1"/>
          <p:nvPr/>
        </p:nvSpPr>
        <p:spPr>
          <a:xfrm>
            <a:off x="360000" y="1980000"/>
            <a:ext cx="9180000" cy="4680000"/>
          </a:xfrm>
          <a:prstGeom prst="rect">
            <a:avLst/>
          </a:prstGeom>
          <a:noFill/>
          <a:ln>
            <a:noFill/>
          </a:ln>
        </p:spPr>
        <p:txBody>
          <a:bodyPr lIns="0" rIns="0" tIns="0" bIns="0">
            <a:normAutofit fontScale="20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original: </a:t>
            </a:r>
            <a:r>
              <a:rPr b="1" lang="sl-SI" sz="2600" spc="-1" strike="noStrike">
                <a:solidFill>
                  <a:srgbClr val="1c1c1c"/>
                </a:solidFill>
                <a:latin typeface="Source Sans Pro Semibold"/>
                <a:hlinkClick r:id="rId1"/>
              </a:rPr>
              <a:t>Fredrik@Wikimedia</a:t>
            </a:r>
            <a:r>
              <a:rPr b="1" lang="sl-SI" sz="2600" spc="-1" strike="noStrike">
                <a:solidFill>
                  <a:srgbClr val="1c1c1c"/>
                </a:solidFill>
                <a:latin typeface="Source Sans Pro Semibold"/>
              </a:rPr>
              <a:t> in </a:t>
            </a:r>
            <a:r>
              <a:rPr b="1" lang="sl-SI" sz="2600" spc="-1" strike="noStrike">
                <a:solidFill>
                  <a:srgbClr val="1c1c1c"/>
                </a:solidFill>
                <a:latin typeface="Source Sans Pro Semibold"/>
                <a:hlinkClick r:id="rId2"/>
              </a:rPr>
              <a:t>Leszek Krupinski@Wikimedia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Archimedes pi.</a:t>
            </a:r>
            <a:r>
              <a:rPr b="1" lang="sl-SI" sz="2600" spc="-1" strike="noStrike">
                <a:solidFill>
                  <a:srgbClr val="1c1c1c"/>
                </a:solidFill>
                <a:latin typeface="Source Sans Pro Semibold"/>
              </a:rPr>
              <a:t> 2006, 2005 [internet] [citirano 3. 12. 2019]. Dostopno na naslovu: https://w.wiki/DCo</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3"/>
              </a:rPr>
              <a:t>Pbroks13@Wikimedia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Area of circle and triangle</a:t>
            </a:r>
            <a:r>
              <a:rPr b="1" lang="sl-SI" sz="2600" spc="-1" strike="noStrike">
                <a:solidFill>
                  <a:srgbClr val="1c1c1c"/>
                </a:solidFill>
                <a:latin typeface="Source Sans Pro Semibold"/>
              </a:rPr>
              <a:t>.</a:t>
            </a:r>
            <a:r>
              <a:rPr b="1" lang="sl-SI" sz="2600" spc="-1" strike="noStrike">
                <a:solidFill>
                  <a:srgbClr val="1c1c1c"/>
                </a:solidFill>
                <a:latin typeface="Source Sans Pro Semibold"/>
              </a:rPr>
              <a:t> 2008 [internet] [citirano 3. 12. 2019]. Dostopno na naslovu: https://w.wiki/DDQ</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4"/>
              </a:rPr>
              <a:t>Tomruen@Wikimedia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Regular polygon 96</a:t>
            </a:r>
            <a:r>
              <a:rPr b="1" lang="sl-SI" sz="2600" spc="-1" strike="noStrike">
                <a:solidFill>
                  <a:srgbClr val="1c1c1c"/>
                </a:solidFill>
                <a:latin typeface="Source Sans Pro Semibold"/>
              </a:rPr>
              <a:t>.</a:t>
            </a:r>
            <a:r>
              <a:rPr b="1" lang="sl-SI" sz="2600" spc="-1" strike="noStrike">
                <a:solidFill>
                  <a:srgbClr val="1c1c1c"/>
                </a:solidFill>
                <a:latin typeface="Source Sans Pro Semibold"/>
              </a:rPr>
              <a:t> 2011 [internet] [citirano 3. 12. 2019]. Dostopno na naslovu: https://w.wiki/DDT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original: </a:t>
            </a:r>
            <a:r>
              <a:rPr b="1" lang="sl-SI" sz="2600" spc="-1" strike="noStrike">
                <a:solidFill>
                  <a:srgbClr val="1c1c1c"/>
                </a:solidFill>
                <a:latin typeface="Source Sans Pro Semibold"/>
                <a:hlinkClick r:id="rId5"/>
              </a:rPr>
              <a:t>Andertxuman@Wikimedia</a:t>
            </a:r>
            <a:r>
              <a:rPr b="1" lang="sl-SI" sz="2600" spc="-1" strike="noStrike">
                <a:solidFill>
                  <a:srgbClr val="1c1c1c"/>
                </a:solidFill>
                <a:latin typeface="Source Sans Pro Semibold"/>
              </a:rPr>
              <a:t>, vektor:  </a:t>
            </a:r>
            <a:r>
              <a:rPr b="1" lang="sl-SI" sz="2600" spc="-1" strike="noStrike">
                <a:solidFill>
                  <a:srgbClr val="1c1c1c"/>
                </a:solidFill>
                <a:latin typeface="Source Sans Pro Semibold"/>
                <a:hlinkClick r:id="rId6"/>
              </a:rPr>
              <a:t>CheCheDaWaff@Wikimedia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Esfera Arquímedes.</a:t>
            </a:r>
            <a:r>
              <a:rPr b="1" lang="sl-SI" sz="2600" spc="-1" strike="noStrike">
                <a:solidFill>
                  <a:srgbClr val="1c1c1c"/>
                </a:solidFill>
                <a:latin typeface="Source Sans Pro Semibold"/>
              </a:rPr>
              <a:t> 2017 in 2010 [internet] [citirano 3. 12. 2019]. Dostopno na naslovu: https://w.wiki/DDU</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Arhimed. </a:t>
            </a:r>
            <a:r>
              <a:rPr b="1" i="1" lang="sl-SI" sz="2600" spc="-1" strike="noStrike">
                <a:solidFill>
                  <a:srgbClr val="1c1c1c"/>
                </a:solidFill>
                <a:latin typeface="Source Sans Pro Semibold"/>
              </a:rPr>
              <a:t>O krogli in valju (latinski prevod)</a:t>
            </a:r>
            <a:r>
              <a:rPr b="1" lang="sl-SI" sz="2600" spc="-1" strike="noStrike">
                <a:solidFill>
                  <a:srgbClr val="1c1c1c"/>
                </a:solidFill>
                <a:latin typeface="Source Sans Pro Semibold"/>
              </a:rPr>
              <a:t>. 1270 [internet] [citirano 4. 12. 2019]. Dostopno na naslovu https://w.wiki/DHX</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original: </a:t>
            </a:r>
            <a:r>
              <a:rPr b="1" lang="sl-SI" sz="2600" spc="-1" strike="noStrike">
                <a:solidFill>
                  <a:srgbClr val="1c1c1c"/>
                </a:solidFill>
                <a:latin typeface="Source Sans Pro Semibold"/>
                <a:hlinkClick r:id="rId7"/>
              </a:rPr>
              <a:t>Jim.belk@Wikimedia</a:t>
            </a:r>
            <a:r>
              <a:rPr b="1" lang="sl-SI" sz="2600" spc="-1" strike="noStrike">
                <a:solidFill>
                  <a:srgbClr val="1c1c1c"/>
                </a:solidFill>
                <a:latin typeface="Source Sans Pro Semibold"/>
              </a:rPr>
              <a:t>, vektorja:  </a:t>
            </a:r>
            <a:r>
              <a:rPr b="1" lang="sl-SI" sz="2600" spc="-1" strike="noStrike">
                <a:solidFill>
                  <a:srgbClr val="1c1c1c"/>
                </a:solidFill>
                <a:latin typeface="Source Sans Pro Semibold"/>
                <a:hlinkClick r:id="rId8"/>
              </a:rPr>
              <a:t>Pbroks13@Wikimedia</a:t>
            </a:r>
            <a:r>
              <a:rPr b="1" lang="sl-SI" sz="2600" spc="-1" strike="noStrike">
                <a:solidFill>
                  <a:srgbClr val="1c1c1c"/>
                </a:solidFill>
                <a:latin typeface="Source Sans Pro Semibold"/>
              </a:rPr>
              <a:t> in </a:t>
            </a:r>
            <a:r>
              <a:rPr b="1" lang="sl-SI" sz="2600" spc="-1" strike="noStrike">
                <a:solidFill>
                  <a:srgbClr val="1c1c1c"/>
                </a:solidFill>
                <a:latin typeface="Source Sans Pro Semibold"/>
                <a:hlinkClick r:id="rId9"/>
              </a:rPr>
              <a:t>Vladislav Pogorelov@Wikimedia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Parabolic segment and inscribed triangle.</a:t>
            </a:r>
            <a:r>
              <a:rPr b="1" lang="sl-SI" sz="2600" spc="-1" strike="noStrike">
                <a:solidFill>
                  <a:srgbClr val="1c1c1c"/>
                </a:solidFill>
                <a:latin typeface="Source Sans Pro Semibold"/>
              </a:rPr>
              <a:t> 2011, 2008 in 2007 [internet] [citirano 4. 12. 2019]. Dostopno na naslovu: https://w.wiki/DHb</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original: </a:t>
            </a:r>
            <a:r>
              <a:rPr b="1" lang="sl-SI" sz="2600" spc="-1" strike="noStrike">
                <a:solidFill>
                  <a:srgbClr val="1c1c1c"/>
                </a:solidFill>
                <a:latin typeface="Source Sans Pro Semibold"/>
                <a:hlinkClick r:id="rId10"/>
              </a:rPr>
              <a:t>Jim.belk@Wikimedia</a:t>
            </a:r>
            <a:r>
              <a:rPr b="1" lang="sl-SI" sz="2600" spc="-1" strike="noStrike">
                <a:solidFill>
                  <a:srgbClr val="1c1c1c"/>
                </a:solidFill>
                <a:latin typeface="Source Sans Pro Semibold"/>
              </a:rPr>
              <a:t>, vektor: </a:t>
            </a:r>
            <a:r>
              <a:rPr b="1" lang="sl-SI" sz="2600" spc="-1" strike="noStrike">
                <a:solidFill>
                  <a:srgbClr val="1c1c1c"/>
                </a:solidFill>
                <a:latin typeface="Source Sans Pro Semibold"/>
                <a:hlinkClick r:id="rId11"/>
              </a:rPr>
              <a:t>Pbroks13@Wikimedia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Parabolic segment Dissection.</a:t>
            </a:r>
            <a:r>
              <a:rPr b="1" lang="sl-SI" sz="2600" spc="-1" strike="noStrike">
                <a:solidFill>
                  <a:srgbClr val="1c1c1c"/>
                </a:solidFill>
                <a:latin typeface="Source Sans Pro Semibold"/>
              </a:rPr>
              <a:t> 2008 in 2007 [internet] [citirano 4. 12. 2019]. Dostopno na naslovu: https://w.wiki/Dhg</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2"/>
              </a:rPr>
              <a:t>Pbroks13@Wikimedia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Archimedes trisect spiral</a:t>
            </a:r>
            <a:r>
              <a:rPr b="1" lang="sl-SI" sz="2600" spc="-1" strike="noStrike">
                <a:solidFill>
                  <a:srgbClr val="1c1c1c"/>
                </a:solidFill>
                <a:latin typeface="Source Sans Pro Semibold"/>
              </a:rPr>
              <a:t>. 2008 [internet] [citirano 4. 12. 2019]. Dostopno na naslovu: https://w.wiki/Dhk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3"/>
              </a:rPr>
              <a:t>Kmhkmh@Wikimedia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Archimedean spiral circle squaring triangle</a:t>
            </a:r>
            <a:r>
              <a:rPr b="1" lang="sl-SI" sz="2600" spc="-1" strike="noStrike">
                <a:solidFill>
                  <a:srgbClr val="1c1c1c"/>
                </a:solidFill>
                <a:latin typeface="Source Sans Pro Semibold"/>
              </a:rPr>
              <a:t>. 2015 [internet] [citirano 4. 12. 2019]. Dostopno na naslovu: https://w.wiki/Dho</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NASA in James Stuby@Wikimedia: </a:t>
            </a:r>
            <a:r>
              <a:rPr b="1" i="1" lang="sl-SI" sz="2600" spc="-1" strike="noStrike">
                <a:solidFill>
                  <a:srgbClr val="1c1c1c"/>
                </a:solidFill>
                <a:latin typeface="Source Sans Pro Semibold"/>
              </a:rPr>
              <a:t>Archimedes crater 4115 h1.</a:t>
            </a:r>
            <a:r>
              <a:rPr b="1" lang="sl-SI" sz="2600" spc="-1" strike="noStrike">
                <a:solidFill>
                  <a:srgbClr val="1c1c1c"/>
                </a:solidFill>
                <a:latin typeface="Source Sans Pro Semibold"/>
              </a:rPr>
              <a:t> 1967 in 2013 [internet] [citirano 4. 12. 2019]. Dostopno na naslovu: https://w.wiki/DHp</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ostali </a:t>
            </a:r>
            <a:endParaRPr b="1" lang="sl-SI" sz="3200" spc="-1" strike="noStrike">
              <a:solidFill>
                <a:srgbClr val="ffffff"/>
              </a:solidFill>
              <a:latin typeface="Source Sans Pro Black"/>
            </a:endParaRPr>
          </a:p>
        </p:txBody>
      </p:sp>
      <p:sp>
        <p:nvSpPr>
          <p:cNvPr id="259" name="TextShape 2"/>
          <p:cNvSpPr txBox="1"/>
          <p:nvPr/>
        </p:nvSpPr>
        <p:spPr>
          <a:xfrm>
            <a:off x="360000" y="1980000"/>
            <a:ext cx="9180000" cy="4680000"/>
          </a:xfrm>
          <a:prstGeom prst="rect">
            <a:avLst/>
          </a:prstGeom>
          <a:noFill/>
          <a:ln>
            <a:noFill/>
          </a:ln>
        </p:spPr>
        <p:txBody>
          <a:bodyPr lIns="0" rIns="0" tIns="0" bIns="0">
            <a:normAutofit fontScale="37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Shutts, K., Beauchamp, A. </a:t>
            </a:r>
            <a:r>
              <a:rPr b="1" i="1" lang="sl-SI" sz="2600" spc="-1" strike="noStrike">
                <a:solidFill>
                  <a:srgbClr val="1c1c1c"/>
                </a:solidFill>
                <a:latin typeface="Source Sans Pro Semibold"/>
              </a:rPr>
              <a:t>Ship Shaking Device.</a:t>
            </a:r>
            <a:r>
              <a:rPr b="1" lang="sl-SI" sz="2600" spc="-1" strike="noStrike">
                <a:solidFill>
                  <a:srgbClr val="1c1c1c"/>
                </a:solidFill>
                <a:latin typeface="Source Sans Pro Semibold"/>
              </a:rPr>
              <a:t> [internet] [citirano 1. 12. 2019]. Dostopno na </a:t>
            </a:r>
            <a:r>
              <a:rPr b="1" lang="sl-SI" sz="2600" spc="-1" strike="noStrike">
                <a:solidFill>
                  <a:srgbClr val="1c1c1c"/>
                </a:solidFill>
                <a:latin typeface="Source Sans Pro Semibold"/>
              </a:rPr>
              <a:t>naslovu: https://www.smith.edu/hsc/museum/ancient_inventions/shipshaker2.html (š.ga/shipshake)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Prof. Iannò, R. </a:t>
            </a:r>
            <a:r>
              <a:rPr b="1" i="1" lang="sl-SI" sz="2600" spc="-1" strike="noStrike">
                <a:solidFill>
                  <a:srgbClr val="1c1c1c"/>
                </a:solidFill>
                <a:latin typeface="Source Sans Pro Semibold"/>
              </a:rPr>
              <a:t>1/20-th scale model.</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https://www.cs.drexel.edu/~crorres/Archimedes/Claw/ianno/claw_ianno_1.jpg (š.ga/120scalem)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Gozzo, M.,</a:t>
            </a:r>
            <a:r>
              <a:rPr b="1" i="1" lang="sl-SI" sz="2600" spc="-1" strike="noStrike">
                <a:solidFill>
                  <a:srgbClr val="1c1c1c"/>
                </a:solidFill>
                <a:latin typeface="Source Sans Pro Semibold"/>
              </a:rPr>
              <a:t> Pedalino, F. Scale model.</a:t>
            </a:r>
            <a:r>
              <a:rPr b="1" lang="sl-SI" sz="2600" spc="-1" strike="noStrike">
                <a:solidFill>
                  <a:srgbClr val="1c1c1c"/>
                </a:solidFill>
                <a:latin typeface="Source Sans Pro Semibold"/>
              </a:rPr>
              <a:t> [internet] 2000 [citirano 1. 12. 2019]. Dostopno na </a:t>
            </a:r>
            <a:r>
              <a:rPr b="1" lang="sl-SI" sz="2600" spc="-1" strike="noStrike">
                <a:solidFill>
                  <a:srgbClr val="1c1c1c"/>
                </a:solidFill>
                <a:latin typeface="Source Sans Pro Semibold"/>
              </a:rPr>
              <a:t>naslovu: https://www.cs.drexel.edu/~crorres/Archimedes/Claw/claw_max&amp;fra_small.jpg (š.ga/scalemode)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Wright, R. </a:t>
            </a:r>
            <a:r>
              <a:rPr b="1" i="1" lang="sl-SI" sz="2600" spc="-1" strike="noStrike">
                <a:solidFill>
                  <a:srgbClr val="1c1c1c"/>
                </a:solidFill>
                <a:latin typeface="Source Sans Pro Semibold"/>
              </a:rPr>
              <a:t>The Ship Shaker of Archimedes.</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https://web.archive.org/web/20060703022007/itsa.ucsf.edu/~erikred/brick/classic/wright.html (š.ga/theshipsh)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Harris, H., </a:t>
            </a:r>
            <a:r>
              <a:rPr b="1" i="1" lang="sl-SI" sz="2600" spc="-1" strike="noStrike">
                <a:solidFill>
                  <a:srgbClr val="1c1c1c"/>
                </a:solidFill>
                <a:latin typeface="Source Sans Pro Semibold"/>
              </a:rPr>
              <a:t>1/60-th scale model.</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https://www.cs.drexel.edu/~crorres/Archimedes/Claw/harris/ (š.ga/160scalem)</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posnetkov</a:t>
            </a:r>
            <a:endParaRPr b="1" lang="sl-SI" sz="3200" spc="-1" strike="noStrike">
              <a:solidFill>
                <a:srgbClr val="ffffff"/>
              </a:solidFill>
              <a:latin typeface="Source Sans Pro Black"/>
            </a:endParaRPr>
          </a:p>
        </p:txBody>
      </p:sp>
      <p:sp>
        <p:nvSpPr>
          <p:cNvPr id="26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
              </a:rPr>
              <a:t>Andrejdam@Wikimedia</a:t>
            </a:r>
            <a:r>
              <a:rPr b="1" lang="sl-SI" sz="2600" spc="-1" strike="noStrike">
                <a:solidFill>
                  <a:srgbClr val="1c1c1c"/>
                </a:solidFill>
                <a:latin typeface="Source Sans Pro Semibold"/>
              </a:rPr>
              <a:t> 03. Реакциска сила кај архимедовиот закон</a:t>
            </a:r>
            <a:r>
              <a:rPr b="1" i="1" lang="sl-SI" sz="2600" spc="-1" strike="noStrike">
                <a:solidFill>
                  <a:srgbClr val="1c1c1c"/>
                </a:solidFill>
                <a:latin typeface="Source Sans Pro Semibold"/>
              </a:rPr>
              <a:t>.</a:t>
            </a:r>
            <a:r>
              <a:rPr b="1" lang="sl-SI" sz="2600" spc="-1" strike="noStrike">
                <a:solidFill>
                  <a:srgbClr val="1c1c1c"/>
                </a:solidFill>
                <a:latin typeface="Source Sans Pro Semibold"/>
              </a:rPr>
              <a:t> [internet] 2015 [citirano 1. 12. 2019]. Dostopno na naslovu: https://w.wiki/D55</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Wikipedije</a:t>
            </a:r>
            <a:endParaRPr b="1" lang="sl-SI" sz="3200" spc="-1" strike="noStrike">
              <a:solidFill>
                <a:srgbClr val="ffffff"/>
              </a:solidFill>
              <a:latin typeface="Source Sans Pro Black"/>
            </a:endParaRPr>
          </a:p>
        </p:txBody>
      </p:sp>
      <p:sp>
        <p:nvSpPr>
          <p:cNvPr id="263" name="TextShape 2"/>
          <p:cNvSpPr txBox="1"/>
          <p:nvPr/>
        </p:nvSpPr>
        <p:spPr>
          <a:xfrm>
            <a:off x="360000" y="1980000"/>
            <a:ext cx="9180000" cy="4680000"/>
          </a:xfrm>
          <a:prstGeom prst="rect">
            <a:avLst/>
          </a:prstGeom>
          <a:noFill/>
          <a:ln>
            <a:noFill/>
          </a:ln>
        </p:spPr>
        <p:txBody>
          <a:bodyPr lIns="0" rIns="0" tIns="0" bIns="0">
            <a:normAutofit fontScale="46000"/>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Arhimed</a:t>
            </a:r>
            <a:r>
              <a:rPr b="1" lang="sl-SI" sz="2600" spc="-1" strike="noStrike">
                <a:solidFill>
                  <a:srgbClr val="1c1c1c"/>
                </a:solidFill>
                <a:latin typeface="Source Sans Pro Semibold"/>
              </a:rPr>
              <a:t>. [internet]. 2019. [citirano 1. 12. 2019]. Dostopno na naslovu: https://w.wiki/D42</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Archimedes</a:t>
            </a:r>
            <a:r>
              <a:rPr b="1" lang="sl-SI" sz="2600" spc="-1" strike="noStrike">
                <a:solidFill>
                  <a:srgbClr val="1c1c1c"/>
                </a:solidFill>
                <a:latin typeface="Source Sans Pro Semibold"/>
              </a:rPr>
              <a:t>. [internet]. 2019. [citirano 1. 12. 2019]. Dostopno na naslovu: https://w.wiki/D5J</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Archimedes’ screw</a:t>
            </a:r>
            <a:r>
              <a:rPr b="1" lang="sl-SI" sz="2600" spc="-1" strike="noStrike">
                <a:solidFill>
                  <a:srgbClr val="1c1c1c"/>
                </a:solidFill>
                <a:latin typeface="Source Sans Pro Semibold"/>
              </a:rPr>
              <a:t>. [internet]. 2019. [citirano 1. 12. 2019]. Dostopno na naslovu: https://w.wiki/D5K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Method of exhaustion</a:t>
            </a:r>
            <a:r>
              <a:rPr b="1" lang="sl-SI" sz="2600" spc="-1" strike="noStrike">
                <a:solidFill>
                  <a:srgbClr val="1c1c1c"/>
                </a:solidFill>
                <a:latin typeface="Source Sans Pro Semibold"/>
              </a:rPr>
              <a:t>. [internet]. 2019. [citirano 3. 12. 2019]. Dostopno na naslovu: https://w.wiki/Dcn</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Merjenje kroga</a:t>
            </a:r>
            <a:r>
              <a:rPr b="1" lang="sl-SI" sz="2600" spc="-1" strike="noStrike">
                <a:solidFill>
                  <a:srgbClr val="1c1c1c"/>
                </a:solidFill>
                <a:latin typeface="Source Sans Pro Semibold"/>
              </a:rPr>
              <a:t>. [internet]. 2019. [citirano 3. 12. 2019]. Dostopno na naslovu: https://w.wiki/Dcu</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Enneacontahexagon</a:t>
            </a:r>
            <a:r>
              <a:rPr b="1" lang="sl-SI" sz="2600" spc="-1" strike="noStrike">
                <a:solidFill>
                  <a:srgbClr val="1c1c1c"/>
                </a:solidFill>
                <a:latin typeface="Source Sans Pro Semibold"/>
              </a:rPr>
              <a:t>. [internet]. 2019. [citirano 3. 12. 2019]. Dostopno na naslovu: https://w.wiki/DDS</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O krogli in valju. </a:t>
            </a:r>
            <a:r>
              <a:rPr b="1" lang="sl-SI" sz="2600" spc="-1" strike="noStrike">
                <a:solidFill>
                  <a:srgbClr val="1c1c1c"/>
                </a:solidFill>
                <a:latin typeface="Source Sans Pro Semibold"/>
              </a:rPr>
              <a:t>[internet]. 2019. [ciritano 4. 12. 2019] Dostopno na naslovu: https.//w.wiki/DHn</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O spiralah. </a:t>
            </a:r>
            <a:r>
              <a:rPr b="1" lang="sl-SI" sz="2600" spc="-1" strike="noStrike">
                <a:solidFill>
                  <a:srgbClr val="1c1c1c"/>
                </a:solidFill>
                <a:latin typeface="Source Sans Pro Semibold"/>
              </a:rPr>
              <a:t>[internet]. 2016. [citirano 4. 12. 2019]. Dostopno na naslovu: http://w.wiki/DHm</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splet</a:t>
            </a:r>
            <a:endParaRPr b="1" lang="sl-SI" sz="3200" spc="-1" strike="noStrike">
              <a:solidFill>
                <a:srgbClr val="ffffff"/>
              </a:solidFill>
              <a:latin typeface="Source Sans Pro Black"/>
            </a:endParaRPr>
          </a:p>
        </p:txBody>
      </p:sp>
      <p:sp>
        <p:nvSpPr>
          <p:cNvPr id="26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Archimedes' Claw SCALE MODELS.</a:t>
            </a:r>
            <a:r>
              <a:rPr b="1" lang="sl-SI" sz="2600" spc="-1" strike="noStrike">
                <a:solidFill>
                  <a:srgbClr val="1c1c1c"/>
                </a:solidFill>
                <a:latin typeface="Source Sans Pro Semibold"/>
              </a:rPr>
              <a:t> [internet]. [citirano 1. 12. 2019]. Dostopno na naslovu: https://www.cs.drexel.edu/~crorres/Archimedes/Claw/models.html (š.ga/archimede)</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formule in videi</a:t>
            </a:r>
            <a:endParaRPr b="1" lang="sl-SI" sz="3200" spc="-1" strike="noStrike">
              <a:solidFill>
                <a:srgbClr val="ffffff"/>
              </a:solidFill>
              <a:latin typeface="Source Sans Pro Black"/>
            </a:endParaRPr>
          </a:p>
        </p:txBody>
      </p:sp>
      <p:sp>
        <p:nvSpPr>
          <p:cNvPr id="267"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Vse matematične formule so generirane iz LaTeX formata v SVG vektorsko sliko bodisi z uporabo MediaWiki generatorja bodisi z uporabo javascript programa MathJax 3 (mathjax.org) preko grafičnega uporabniškega vmesnika Thomasa Lochmatterja na https://viereck.ch/latex-to-svg/ (š.ga/latex2svg).</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Videi so v predstavitev vgrajeni v obliki GIF (animirana slika), pretvorjeni pa so z uporabo programske opreme ffmpeg preko grafičnega uporabniškega vmesnika na https://ezgif.com/video-to-gif (š.ga/video2gif)</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smrt</a:t>
            </a:r>
            <a:endParaRPr b="1" lang="sl-SI" sz="3200" spc="-1" strike="noStrike">
              <a:solidFill>
                <a:srgbClr val="ffffff"/>
              </a:solidFill>
              <a:latin typeface="Source Sans Pro Black"/>
            </a:endParaRPr>
          </a:p>
        </p:txBody>
      </p:sp>
      <p:sp>
        <p:nvSpPr>
          <p:cNvPr id="137"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druga punska vojna-dvoletno obleganje Sirakuz (212 pr. n. št.), general Mark Klavdij Marcel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več opisov:</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Plutarh</a:t>
            </a:r>
            <a:r>
              <a:rPr b="0" lang="sl-SI" sz="2200" spc="-1" strike="noStrike">
                <a:solidFill>
                  <a:srgbClr val="1c1c1c"/>
                </a:solidFill>
                <a:latin typeface="Source Sans Pro Light"/>
              </a:rPr>
              <a:t>, 1. možnost</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Usoda je hotela, da je bil pogreznjen v delo na nekem problemu in je osredotočil ves svoj razum in svoje oči na diagram, ki ga je raziskoval, in ni opazil, da so vdrli Rimljani in je mesto padlo. Ko se mu je približal rimski vojak in ga pozval, naj mu sledi k Marcelu, je to odklonil, dokler ne reši matematičnega problema. Vojaka je odgovor tako razjezil, da je potegnil meč in ga zaklal.«</a:t>
            </a:r>
            <a:endParaRPr b="0" lang="sl-SI" sz="2200" spc="-1" strike="noStrike">
              <a:solidFill>
                <a:srgbClr val="1c1c1c"/>
              </a:solidFill>
              <a:latin typeface="Source Sans Pro Light"/>
            </a:endParaRPr>
          </a:p>
          <a:p>
            <a:pPr lvl="2" marL="648000" indent="-216000">
              <a:spcAft>
                <a:spcPts val="850"/>
              </a:spcAft>
              <a:buClr>
                <a:srgbClr val="000000"/>
              </a:buClr>
              <a:buSzPct val="45000"/>
              <a:buFont typeface="Wingdings" charset="2"/>
              <a:buChar char=""/>
            </a:pPr>
            <a:r>
              <a:rPr b="1" lang="sl-SI" sz="1800" spc="-1" strike="noStrike">
                <a:solidFill>
                  <a:srgbClr val="1c1c1c"/>
                </a:solidFill>
                <a:latin typeface="Source Sans Pro Light"/>
              </a:rPr>
              <a:t>Arhimed: </a:t>
            </a:r>
            <a:r>
              <a:rPr b="0" i="1" lang="sl-SI" sz="1800" spc="-1" strike="noStrike">
                <a:solidFill>
                  <a:srgbClr val="1c1c1c"/>
                </a:solidFill>
                <a:latin typeface="Source Sans Pro Light"/>
              </a:rPr>
              <a:t>»Ne dotikaj se mojih krogov!« (μὴ μου τοὺς κύκλους τάραττε! [Mē mou tous kuklous taratte!])</a:t>
            </a:r>
            <a:endParaRPr b="0" lang="sl-SI" sz="18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hvala za pozornost</a:t>
            </a:r>
            <a:endParaRPr b="1" lang="sl-SI" sz="3200" spc="-1" strike="noStrike">
              <a:solidFill>
                <a:srgbClr val="ffffff"/>
              </a:solidFill>
              <a:latin typeface="Source Sans Pro Black"/>
            </a:endParaRPr>
          </a:p>
        </p:txBody>
      </p:sp>
      <p:sp>
        <p:nvSpPr>
          <p:cNvPr id="269"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predstavitev si lahko prenesete iz</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http://razor.arnes.si/~asija3/files/sola/gimb/1/mat/arhimed/</a:t>
            </a:r>
            <a:endParaRPr b="0" lang="sl-SI" sz="2200" spc="-1" strike="noStrike">
              <a:solidFill>
                <a:srgbClr val="1c1c1c"/>
              </a:solidFill>
              <a:latin typeface="Source Sans Pro Light"/>
            </a:endParaRPr>
          </a:p>
          <a:p>
            <a:pPr lvl="1" marL="288000">
              <a:spcAft>
                <a:spcPts val="1134"/>
              </a:spcAft>
            </a:pPr>
            <a:r>
              <a:rPr b="0" lang="sl-SI" sz="2200" spc="-1" strike="noStrike">
                <a:solidFill>
                  <a:srgbClr val="1c1c1c"/>
                </a:solidFill>
                <a:latin typeface="Source Sans Pro Light"/>
              </a:rPr>
              <a:t>- https://c.š.ga/sola/gimb/1/mat/arhimed/</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 http://93.103.235.126/sola/gimb/1/mat/arhimed/</a:t>
            </a:r>
            <a:endParaRPr b="0" lang="sl-SI" sz="18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0" name="" descr=""/>
          <p:cNvPicPr/>
          <p:nvPr/>
        </p:nvPicPr>
        <p:blipFill>
          <a:blip r:embed="rId1"/>
          <a:stretch/>
        </p:blipFill>
        <p:spPr>
          <a:xfrm>
            <a:off x="216000" y="7200000"/>
            <a:ext cx="261720" cy="261720"/>
          </a:xfrm>
          <a:prstGeom prst="rect">
            <a:avLst/>
          </a:prstGeom>
          <a:ln>
            <a:noFill/>
          </a:ln>
        </p:spPr>
      </p:pic>
      <p:pic>
        <p:nvPicPr>
          <p:cNvPr id="271" name="" descr=""/>
          <p:cNvPicPr/>
          <p:nvPr/>
        </p:nvPicPr>
        <p:blipFill>
          <a:blip r:embed="rId2"/>
          <a:stretch/>
        </p:blipFill>
        <p:spPr>
          <a:xfrm>
            <a:off x="477720" y="7200000"/>
            <a:ext cx="261720" cy="261720"/>
          </a:xfrm>
          <a:prstGeom prst="rect">
            <a:avLst/>
          </a:prstGeom>
          <a:ln>
            <a:noFill/>
          </a:ln>
        </p:spPr>
      </p:pic>
      <p:pic>
        <p:nvPicPr>
          <p:cNvPr id="272" name="" descr=""/>
          <p:cNvPicPr/>
          <p:nvPr/>
        </p:nvPicPr>
        <p:blipFill>
          <a:blip r:embed="rId3"/>
          <a:stretch/>
        </p:blipFill>
        <p:spPr>
          <a:xfrm>
            <a:off x="739440" y="7200000"/>
            <a:ext cx="261720" cy="261720"/>
          </a:xfrm>
          <a:prstGeom prst="rect">
            <a:avLst/>
          </a:prstGeom>
          <a:ln>
            <a:noFill/>
          </a:ln>
        </p:spPr>
      </p:pic>
      <p:pic>
        <p:nvPicPr>
          <p:cNvPr id="273" name="" descr=""/>
          <p:cNvPicPr/>
          <p:nvPr/>
        </p:nvPicPr>
        <p:blipFill>
          <a:blip r:embed="rId4"/>
          <a:stretch/>
        </p:blipFill>
        <p:spPr>
          <a:xfrm>
            <a:off x="1001160" y="7200000"/>
            <a:ext cx="261720" cy="261720"/>
          </a:xfrm>
          <a:prstGeom prst="rect">
            <a:avLst/>
          </a:prstGeom>
          <a:ln>
            <a:noFill/>
          </a:ln>
        </p:spPr>
      </p:pic>
      <p:pic>
        <p:nvPicPr>
          <p:cNvPr id="274" name="" descr=""/>
          <p:cNvPicPr/>
          <p:nvPr/>
        </p:nvPicPr>
        <p:blipFill>
          <a:blip r:embed="rId5"/>
          <a:stretch/>
        </p:blipFill>
        <p:spPr>
          <a:xfrm>
            <a:off x="1262880" y="7200000"/>
            <a:ext cx="261720" cy="261720"/>
          </a:xfrm>
          <a:prstGeom prst="rect">
            <a:avLst/>
          </a:prstGeom>
          <a:ln>
            <a:noFill/>
          </a:ln>
        </p:spPr>
      </p:pic>
      <p:pic>
        <p:nvPicPr>
          <p:cNvPr id="275" name="" descr=""/>
          <p:cNvPicPr/>
          <p:nvPr/>
        </p:nvPicPr>
        <p:blipFill>
          <a:blip r:embed="rId6"/>
          <a:stretch/>
        </p:blipFill>
        <p:spPr>
          <a:xfrm>
            <a:off x="1524600" y="7200000"/>
            <a:ext cx="261720" cy="261720"/>
          </a:xfrm>
          <a:prstGeom prst="rect">
            <a:avLst/>
          </a:prstGeom>
          <a:ln>
            <a:noFill/>
          </a:ln>
        </p:spPr>
      </p:pic>
      <p:pic>
        <p:nvPicPr>
          <p:cNvPr id="276" name="" descr=""/>
          <p:cNvPicPr/>
          <p:nvPr/>
        </p:nvPicPr>
        <p:blipFill>
          <a:blip r:embed="rId7"/>
          <a:stretch/>
        </p:blipFill>
        <p:spPr>
          <a:xfrm>
            <a:off x="1786320" y="7200000"/>
            <a:ext cx="261360" cy="261720"/>
          </a:xfrm>
          <a:prstGeom prst="rect">
            <a:avLst/>
          </a:prstGeom>
          <a:ln>
            <a:noFill/>
          </a:ln>
        </p:spPr>
      </p:pic>
      <p:pic>
        <p:nvPicPr>
          <p:cNvPr id="277" name="" descr=""/>
          <p:cNvPicPr/>
          <p:nvPr/>
        </p:nvPicPr>
        <p:blipFill>
          <a:blip r:embed="rId8"/>
          <a:stretch/>
        </p:blipFill>
        <p:spPr>
          <a:xfrm>
            <a:off x="2047680" y="7200000"/>
            <a:ext cx="261720" cy="261720"/>
          </a:xfrm>
          <a:prstGeom prst="rect">
            <a:avLst/>
          </a:prstGeom>
          <a:ln>
            <a:noFill/>
          </a:ln>
        </p:spPr>
      </p:pic>
      <p:pic>
        <p:nvPicPr>
          <p:cNvPr id="278" name="" descr=""/>
          <p:cNvPicPr/>
          <p:nvPr/>
        </p:nvPicPr>
        <p:blipFill>
          <a:blip r:embed="rId9"/>
          <a:stretch/>
        </p:blipFill>
        <p:spPr>
          <a:xfrm>
            <a:off x="2309400" y="7200000"/>
            <a:ext cx="261720" cy="261720"/>
          </a:xfrm>
          <a:prstGeom prst="rect">
            <a:avLst/>
          </a:prstGeom>
          <a:ln>
            <a:noFill/>
          </a:ln>
        </p:spPr>
      </p:pic>
      <p:pic>
        <p:nvPicPr>
          <p:cNvPr id="279" name="" descr=""/>
          <p:cNvPicPr/>
          <p:nvPr/>
        </p:nvPicPr>
        <p:blipFill>
          <a:blip r:embed="rId10"/>
          <a:stretch/>
        </p:blipFill>
        <p:spPr>
          <a:xfrm>
            <a:off x="2571120" y="7200000"/>
            <a:ext cx="261720" cy="261720"/>
          </a:xfrm>
          <a:prstGeom prst="rect">
            <a:avLst/>
          </a:prstGeom>
          <a:ln>
            <a:noFill/>
          </a:ln>
        </p:spPr>
      </p:pic>
      <p:pic>
        <p:nvPicPr>
          <p:cNvPr id="280" name="" descr=""/>
          <p:cNvPicPr/>
          <p:nvPr/>
        </p:nvPicPr>
        <p:blipFill>
          <a:blip r:embed="rId11"/>
          <a:stretch/>
        </p:blipFill>
        <p:spPr>
          <a:xfrm>
            <a:off x="2832840" y="7200000"/>
            <a:ext cx="261720" cy="261720"/>
          </a:xfrm>
          <a:prstGeom prst="rect">
            <a:avLst/>
          </a:prstGeom>
          <a:ln>
            <a:noFill/>
          </a:ln>
        </p:spPr>
      </p:pic>
      <p:pic>
        <p:nvPicPr>
          <p:cNvPr id="281" name="" descr=""/>
          <p:cNvPicPr/>
          <p:nvPr/>
        </p:nvPicPr>
        <p:blipFill>
          <a:blip r:embed="rId12"/>
          <a:stretch/>
        </p:blipFill>
        <p:spPr>
          <a:xfrm>
            <a:off x="3094560" y="7200000"/>
            <a:ext cx="261720" cy="261720"/>
          </a:xfrm>
          <a:prstGeom prst="rect">
            <a:avLst/>
          </a:prstGeom>
          <a:ln>
            <a:noFill/>
          </a:ln>
        </p:spPr>
      </p:pic>
      <p:pic>
        <p:nvPicPr>
          <p:cNvPr id="282" name="" descr=""/>
          <p:cNvPicPr/>
          <p:nvPr/>
        </p:nvPicPr>
        <p:blipFill>
          <a:blip r:embed="rId13"/>
          <a:stretch/>
        </p:blipFill>
        <p:spPr>
          <a:xfrm>
            <a:off x="3356280" y="7200000"/>
            <a:ext cx="261720" cy="261720"/>
          </a:xfrm>
          <a:prstGeom prst="rect">
            <a:avLst/>
          </a:prstGeom>
          <a:ln>
            <a:noFill/>
          </a:ln>
        </p:spPr>
      </p:pic>
      <p:pic>
        <p:nvPicPr>
          <p:cNvPr id="283" name="" descr=""/>
          <p:cNvPicPr/>
          <p:nvPr/>
        </p:nvPicPr>
        <p:blipFill>
          <a:blip r:embed="rId14"/>
          <a:stretch/>
        </p:blipFill>
        <p:spPr>
          <a:xfrm>
            <a:off x="3618000" y="7200000"/>
            <a:ext cx="261720" cy="261720"/>
          </a:xfrm>
          <a:prstGeom prst="rect">
            <a:avLst/>
          </a:prstGeom>
          <a:ln>
            <a:noFill/>
          </a:ln>
        </p:spPr>
      </p:pic>
      <p:pic>
        <p:nvPicPr>
          <p:cNvPr id="284" name="" descr=""/>
          <p:cNvPicPr/>
          <p:nvPr/>
        </p:nvPicPr>
        <p:blipFill>
          <a:blip r:embed="rId15"/>
          <a:stretch/>
        </p:blipFill>
        <p:spPr>
          <a:xfrm>
            <a:off x="3879720" y="7200000"/>
            <a:ext cx="261720" cy="261720"/>
          </a:xfrm>
          <a:prstGeom prst="rect">
            <a:avLst/>
          </a:prstGeom>
          <a:ln>
            <a:noFill/>
          </a:ln>
        </p:spPr>
      </p:pic>
      <p:pic>
        <p:nvPicPr>
          <p:cNvPr id="285" name="" descr=""/>
          <p:cNvPicPr/>
          <p:nvPr/>
        </p:nvPicPr>
        <p:blipFill>
          <a:blip r:embed="rId16"/>
          <a:stretch/>
        </p:blipFill>
        <p:spPr>
          <a:xfrm>
            <a:off x="4141440" y="7200000"/>
            <a:ext cx="261720" cy="261720"/>
          </a:xfrm>
          <a:prstGeom prst="rect">
            <a:avLst/>
          </a:prstGeom>
          <a:ln>
            <a:noFill/>
          </a:ln>
        </p:spPr>
      </p:pic>
      <p:pic>
        <p:nvPicPr>
          <p:cNvPr id="286" name="" descr=""/>
          <p:cNvPicPr/>
          <p:nvPr/>
        </p:nvPicPr>
        <p:blipFill>
          <a:blip r:embed="rId17"/>
          <a:stretch/>
        </p:blipFill>
        <p:spPr>
          <a:xfrm>
            <a:off x="4403160" y="7200000"/>
            <a:ext cx="261720" cy="261720"/>
          </a:xfrm>
          <a:prstGeom prst="rect">
            <a:avLst/>
          </a:prstGeom>
          <a:ln>
            <a:noFill/>
          </a:ln>
        </p:spPr>
      </p:pic>
      <p:pic>
        <p:nvPicPr>
          <p:cNvPr id="287" name="" descr=""/>
          <p:cNvPicPr/>
          <p:nvPr/>
        </p:nvPicPr>
        <p:blipFill>
          <a:blip r:embed="rId18"/>
          <a:stretch/>
        </p:blipFill>
        <p:spPr>
          <a:xfrm>
            <a:off x="4664880" y="7200000"/>
            <a:ext cx="261720" cy="261720"/>
          </a:xfrm>
          <a:prstGeom prst="rect">
            <a:avLst/>
          </a:prstGeom>
          <a:ln>
            <a:noFill/>
          </a:ln>
        </p:spPr>
      </p:pic>
      <p:pic>
        <p:nvPicPr>
          <p:cNvPr id="288" name="" descr=""/>
          <p:cNvPicPr/>
          <p:nvPr/>
        </p:nvPicPr>
        <p:blipFill>
          <a:blip r:embed="rId19"/>
          <a:stretch/>
        </p:blipFill>
        <p:spPr>
          <a:xfrm>
            <a:off x="4963680" y="7200000"/>
            <a:ext cx="261720" cy="261720"/>
          </a:xfrm>
          <a:prstGeom prst="rect">
            <a:avLst/>
          </a:prstGeom>
          <a:ln>
            <a:noFill/>
          </a:ln>
        </p:spPr>
      </p:pic>
      <p:pic>
        <p:nvPicPr>
          <p:cNvPr id="289" name="" descr=""/>
          <p:cNvPicPr/>
          <p:nvPr/>
        </p:nvPicPr>
        <p:blipFill>
          <a:blip r:embed="rId20"/>
          <a:stretch/>
        </p:blipFill>
        <p:spPr>
          <a:xfrm>
            <a:off x="5297400" y="7200000"/>
            <a:ext cx="261720" cy="261720"/>
          </a:xfrm>
          <a:prstGeom prst="rect">
            <a:avLst/>
          </a:prstGeom>
          <a:ln>
            <a:noFill/>
          </a:ln>
        </p:spPr>
      </p:pic>
      <p:pic>
        <p:nvPicPr>
          <p:cNvPr id="290" name="" descr=""/>
          <p:cNvPicPr/>
          <p:nvPr/>
        </p:nvPicPr>
        <p:blipFill>
          <a:blip r:embed="rId21"/>
          <a:stretch/>
        </p:blipFill>
        <p:spPr>
          <a:xfrm>
            <a:off x="5559120" y="7200000"/>
            <a:ext cx="261720" cy="261720"/>
          </a:xfrm>
          <a:prstGeom prst="rect">
            <a:avLst/>
          </a:prstGeom>
          <a:ln>
            <a:noFill/>
          </a:ln>
        </p:spPr>
      </p:pic>
      <p:pic>
        <p:nvPicPr>
          <p:cNvPr id="291" name="" descr=""/>
          <p:cNvPicPr/>
          <p:nvPr/>
        </p:nvPicPr>
        <p:blipFill>
          <a:blip r:embed="rId22"/>
          <a:stretch/>
        </p:blipFill>
        <p:spPr>
          <a:xfrm>
            <a:off x="5820840" y="7200000"/>
            <a:ext cx="261720" cy="261720"/>
          </a:xfrm>
          <a:prstGeom prst="rect">
            <a:avLst/>
          </a:prstGeom>
          <a:ln>
            <a:noFill/>
          </a:ln>
        </p:spPr>
      </p:pic>
      <p:pic>
        <p:nvPicPr>
          <p:cNvPr id="292" name="" descr=""/>
          <p:cNvPicPr/>
          <p:nvPr/>
        </p:nvPicPr>
        <p:blipFill>
          <a:blip r:embed="rId23"/>
          <a:stretch/>
        </p:blipFill>
        <p:spPr>
          <a:xfrm>
            <a:off x="6082560" y="7200000"/>
            <a:ext cx="261720" cy="261720"/>
          </a:xfrm>
          <a:prstGeom prst="rect">
            <a:avLst/>
          </a:prstGeom>
          <a:ln>
            <a:noFill/>
          </a:ln>
        </p:spPr>
      </p:pic>
      <p:pic>
        <p:nvPicPr>
          <p:cNvPr id="293" name="" descr=""/>
          <p:cNvPicPr/>
          <p:nvPr/>
        </p:nvPicPr>
        <p:blipFill>
          <a:blip r:embed="rId24"/>
          <a:stretch/>
        </p:blipFill>
        <p:spPr>
          <a:xfrm>
            <a:off x="6344280" y="7200000"/>
            <a:ext cx="261720" cy="261720"/>
          </a:xfrm>
          <a:prstGeom prst="rect">
            <a:avLst/>
          </a:prstGeom>
          <a:ln>
            <a:noFill/>
          </a:ln>
        </p:spPr>
      </p:pic>
      <p:pic>
        <p:nvPicPr>
          <p:cNvPr id="294" name="" descr=""/>
          <p:cNvPicPr/>
          <p:nvPr/>
        </p:nvPicPr>
        <p:blipFill>
          <a:blip r:embed="rId25"/>
          <a:stretch/>
        </p:blipFill>
        <p:spPr>
          <a:xfrm>
            <a:off x="6606000" y="7200000"/>
            <a:ext cx="261720" cy="261720"/>
          </a:xfrm>
          <a:prstGeom prst="rect">
            <a:avLst/>
          </a:prstGeom>
          <a:ln>
            <a:noFill/>
          </a:ln>
        </p:spPr>
      </p:pic>
      <p:pic>
        <p:nvPicPr>
          <p:cNvPr id="295" name="" descr=""/>
          <p:cNvPicPr/>
          <p:nvPr/>
        </p:nvPicPr>
        <p:blipFill>
          <a:blip r:embed="rId26"/>
          <a:stretch/>
        </p:blipFill>
        <p:spPr>
          <a:xfrm>
            <a:off x="6867720" y="7200000"/>
            <a:ext cx="261360" cy="261720"/>
          </a:xfrm>
          <a:prstGeom prst="rect">
            <a:avLst/>
          </a:prstGeom>
          <a:ln>
            <a:noFill/>
          </a:ln>
        </p:spPr>
      </p:pic>
      <p:pic>
        <p:nvPicPr>
          <p:cNvPr id="296" name="" descr=""/>
          <p:cNvPicPr/>
          <p:nvPr/>
        </p:nvPicPr>
        <p:blipFill>
          <a:blip r:embed="rId27"/>
          <a:stretch/>
        </p:blipFill>
        <p:spPr>
          <a:xfrm>
            <a:off x="7129080" y="7200000"/>
            <a:ext cx="261720" cy="261720"/>
          </a:xfrm>
          <a:prstGeom prst="rect">
            <a:avLst/>
          </a:prstGeom>
          <a:ln>
            <a:noFill/>
          </a:ln>
        </p:spPr>
      </p:pic>
      <p:pic>
        <p:nvPicPr>
          <p:cNvPr id="297" name="" descr=""/>
          <p:cNvPicPr/>
          <p:nvPr/>
        </p:nvPicPr>
        <p:blipFill>
          <a:blip r:embed="rId28"/>
          <a:stretch/>
        </p:blipFill>
        <p:spPr>
          <a:xfrm>
            <a:off x="7390800" y="7200000"/>
            <a:ext cx="261720" cy="261720"/>
          </a:xfrm>
          <a:prstGeom prst="rect">
            <a:avLst/>
          </a:prstGeom>
          <a:ln>
            <a:noFill/>
          </a:ln>
        </p:spPr>
      </p:pic>
      <p:pic>
        <p:nvPicPr>
          <p:cNvPr id="298" name="" descr=""/>
          <p:cNvPicPr/>
          <p:nvPr/>
        </p:nvPicPr>
        <p:blipFill>
          <a:blip r:embed="rId29"/>
          <a:stretch/>
        </p:blipFill>
        <p:spPr>
          <a:xfrm>
            <a:off x="7652520" y="7200000"/>
            <a:ext cx="261720" cy="261720"/>
          </a:xfrm>
          <a:prstGeom prst="rect">
            <a:avLst/>
          </a:prstGeom>
          <a:ln>
            <a:noFill/>
          </a:ln>
        </p:spPr>
      </p:pic>
      <p:pic>
        <p:nvPicPr>
          <p:cNvPr id="299" name="" descr=""/>
          <p:cNvPicPr/>
          <p:nvPr/>
        </p:nvPicPr>
        <p:blipFill>
          <a:blip r:embed="rId30"/>
          <a:stretch/>
        </p:blipFill>
        <p:spPr>
          <a:xfrm>
            <a:off x="7914240" y="7200000"/>
            <a:ext cx="261720" cy="261720"/>
          </a:xfrm>
          <a:prstGeom prst="rect">
            <a:avLst/>
          </a:prstGeom>
          <a:ln>
            <a:noFill/>
          </a:ln>
        </p:spPr>
      </p:pic>
      <p:pic>
        <p:nvPicPr>
          <p:cNvPr id="300" name="" descr=""/>
          <p:cNvPicPr/>
          <p:nvPr/>
        </p:nvPicPr>
        <p:blipFill>
          <a:blip r:embed="rId31"/>
          <a:stretch/>
        </p:blipFill>
        <p:spPr>
          <a:xfrm>
            <a:off x="8175960" y="7200000"/>
            <a:ext cx="261720" cy="261720"/>
          </a:xfrm>
          <a:prstGeom prst="rect">
            <a:avLst/>
          </a:prstGeom>
          <a:ln>
            <a:noFill/>
          </a:ln>
        </p:spPr>
      </p:pic>
      <p:pic>
        <p:nvPicPr>
          <p:cNvPr id="301" name="" descr=""/>
          <p:cNvPicPr/>
          <p:nvPr/>
        </p:nvPicPr>
        <p:blipFill>
          <a:blip r:embed="rId32"/>
          <a:stretch/>
        </p:blipFill>
        <p:spPr>
          <a:xfrm>
            <a:off x="8437680" y="7200000"/>
            <a:ext cx="261720" cy="261720"/>
          </a:xfrm>
          <a:prstGeom prst="rect">
            <a:avLst/>
          </a:prstGeom>
          <a:ln>
            <a:noFill/>
          </a:ln>
        </p:spPr>
      </p:pic>
      <p:pic>
        <p:nvPicPr>
          <p:cNvPr id="302" name="" descr=""/>
          <p:cNvPicPr/>
          <p:nvPr/>
        </p:nvPicPr>
        <p:blipFill>
          <a:blip r:embed="rId33"/>
          <a:stretch/>
        </p:blipFill>
        <p:spPr>
          <a:xfrm>
            <a:off x="8699400" y="7200000"/>
            <a:ext cx="261720" cy="261720"/>
          </a:xfrm>
          <a:prstGeom prst="rect">
            <a:avLst/>
          </a:prstGeom>
          <a:ln>
            <a:noFill/>
          </a:ln>
        </p:spPr>
      </p:pic>
      <p:pic>
        <p:nvPicPr>
          <p:cNvPr id="303" name="" descr=""/>
          <p:cNvPicPr/>
          <p:nvPr/>
        </p:nvPicPr>
        <p:blipFill>
          <a:blip r:embed="rId34"/>
          <a:stretch/>
        </p:blipFill>
        <p:spPr>
          <a:xfrm>
            <a:off x="8961120" y="7200000"/>
            <a:ext cx="261720" cy="261720"/>
          </a:xfrm>
          <a:prstGeom prst="rect">
            <a:avLst/>
          </a:prstGeom>
          <a:ln>
            <a:noFill/>
          </a:ln>
        </p:spPr>
      </p:pic>
      <p:pic>
        <p:nvPicPr>
          <p:cNvPr id="304" name="" descr=""/>
          <p:cNvPicPr/>
          <p:nvPr/>
        </p:nvPicPr>
        <p:blipFill>
          <a:blip r:embed="rId35"/>
          <a:stretch/>
        </p:blipFill>
        <p:spPr>
          <a:xfrm>
            <a:off x="9222840" y="7200000"/>
            <a:ext cx="261720" cy="261720"/>
          </a:xfrm>
          <a:prstGeom prst="rect">
            <a:avLst/>
          </a:prstGeom>
          <a:ln>
            <a:noFill/>
          </a:ln>
        </p:spPr>
      </p:pic>
      <p:pic>
        <p:nvPicPr>
          <p:cNvPr id="305" name="" descr=""/>
          <p:cNvPicPr/>
          <p:nvPr/>
        </p:nvPicPr>
        <p:blipFill>
          <a:blip r:embed="rId36"/>
          <a:stretch/>
        </p:blipFill>
        <p:spPr>
          <a:xfrm>
            <a:off x="9484560" y="7200000"/>
            <a:ext cx="261720" cy="261720"/>
          </a:xfrm>
          <a:prstGeom prst="rect">
            <a:avLst/>
          </a:prstGeom>
          <a:ln>
            <a:noFill/>
          </a:ln>
        </p:spPr>
      </p:pic>
      <p:pic>
        <p:nvPicPr>
          <p:cNvPr id="306" name="" descr=""/>
          <p:cNvPicPr/>
          <p:nvPr/>
        </p:nvPicPr>
        <p:blipFill>
          <a:blip r:embed="rId37"/>
          <a:stretch/>
        </p:blipFill>
        <p:spPr>
          <a:xfrm>
            <a:off x="9746280" y="7200000"/>
            <a:ext cx="261720" cy="261720"/>
          </a:xfrm>
          <a:prstGeom prst="rect">
            <a:avLst/>
          </a:prstGeom>
          <a:ln>
            <a:noFill/>
          </a:ln>
        </p:spPr>
      </p:pic>
      <p:pic>
        <p:nvPicPr>
          <p:cNvPr id="307" name="" descr=""/>
          <p:cNvPicPr/>
          <p:nvPr/>
        </p:nvPicPr>
        <p:blipFill>
          <a:blip r:embed="rId38"/>
          <a:stretch/>
        </p:blipFill>
        <p:spPr>
          <a:xfrm>
            <a:off x="72360" y="1271520"/>
            <a:ext cx="261720" cy="261720"/>
          </a:xfrm>
          <a:prstGeom prst="rect">
            <a:avLst/>
          </a:prstGeom>
          <a:ln>
            <a:noFill/>
          </a:ln>
        </p:spPr>
      </p:pic>
      <p:pic>
        <p:nvPicPr>
          <p:cNvPr id="308" name="" descr=""/>
          <p:cNvPicPr/>
          <p:nvPr/>
        </p:nvPicPr>
        <p:blipFill>
          <a:blip r:embed="rId39"/>
          <a:stretch/>
        </p:blipFill>
        <p:spPr>
          <a:xfrm>
            <a:off x="72360" y="1533240"/>
            <a:ext cx="261720" cy="261720"/>
          </a:xfrm>
          <a:prstGeom prst="rect">
            <a:avLst/>
          </a:prstGeom>
          <a:ln>
            <a:noFill/>
          </a:ln>
        </p:spPr>
      </p:pic>
      <p:pic>
        <p:nvPicPr>
          <p:cNvPr id="309" name="" descr=""/>
          <p:cNvPicPr/>
          <p:nvPr/>
        </p:nvPicPr>
        <p:blipFill>
          <a:blip r:embed="rId40"/>
          <a:stretch/>
        </p:blipFill>
        <p:spPr>
          <a:xfrm>
            <a:off x="72360" y="1794960"/>
            <a:ext cx="261720" cy="261720"/>
          </a:xfrm>
          <a:prstGeom prst="rect">
            <a:avLst/>
          </a:prstGeom>
          <a:ln>
            <a:noFill/>
          </a:ln>
        </p:spPr>
      </p:pic>
      <p:pic>
        <p:nvPicPr>
          <p:cNvPr id="310" name="" descr=""/>
          <p:cNvPicPr/>
          <p:nvPr/>
        </p:nvPicPr>
        <p:blipFill>
          <a:blip r:embed="rId41"/>
          <a:stretch/>
        </p:blipFill>
        <p:spPr>
          <a:xfrm>
            <a:off x="72360" y="2056680"/>
            <a:ext cx="261720" cy="261360"/>
          </a:xfrm>
          <a:prstGeom prst="rect">
            <a:avLst/>
          </a:prstGeom>
          <a:ln>
            <a:noFill/>
          </a:ln>
        </p:spPr>
      </p:pic>
      <p:pic>
        <p:nvPicPr>
          <p:cNvPr id="311" name="" descr=""/>
          <p:cNvPicPr/>
          <p:nvPr/>
        </p:nvPicPr>
        <p:blipFill>
          <a:blip r:embed="rId42"/>
          <a:stretch/>
        </p:blipFill>
        <p:spPr>
          <a:xfrm>
            <a:off x="72360" y="2318040"/>
            <a:ext cx="261720" cy="261720"/>
          </a:xfrm>
          <a:prstGeom prst="rect">
            <a:avLst/>
          </a:prstGeom>
          <a:ln>
            <a:noFill/>
          </a:ln>
        </p:spPr>
      </p:pic>
      <p:pic>
        <p:nvPicPr>
          <p:cNvPr id="312" name="" descr=""/>
          <p:cNvPicPr/>
          <p:nvPr/>
        </p:nvPicPr>
        <p:blipFill>
          <a:blip r:embed="rId43"/>
          <a:stretch/>
        </p:blipFill>
        <p:spPr>
          <a:xfrm>
            <a:off x="72360" y="2579760"/>
            <a:ext cx="261720" cy="261720"/>
          </a:xfrm>
          <a:prstGeom prst="rect">
            <a:avLst/>
          </a:prstGeom>
          <a:ln>
            <a:noFill/>
          </a:ln>
        </p:spPr>
      </p:pic>
      <p:pic>
        <p:nvPicPr>
          <p:cNvPr id="313" name="" descr=""/>
          <p:cNvPicPr/>
          <p:nvPr/>
        </p:nvPicPr>
        <p:blipFill>
          <a:blip r:embed="rId44"/>
          <a:stretch/>
        </p:blipFill>
        <p:spPr>
          <a:xfrm>
            <a:off x="72360" y="2841480"/>
            <a:ext cx="261720" cy="261720"/>
          </a:xfrm>
          <a:prstGeom prst="rect">
            <a:avLst/>
          </a:prstGeom>
          <a:ln>
            <a:noFill/>
          </a:ln>
        </p:spPr>
      </p:pic>
      <p:pic>
        <p:nvPicPr>
          <p:cNvPr id="314" name="" descr=""/>
          <p:cNvPicPr/>
          <p:nvPr/>
        </p:nvPicPr>
        <p:blipFill>
          <a:blip r:embed="rId45"/>
          <a:stretch/>
        </p:blipFill>
        <p:spPr>
          <a:xfrm>
            <a:off x="72360" y="3103200"/>
            <a:ext cx="261720" cy="261720"/>
          </a:xfrm>
          <a:prstGeom prst="rect">
            <a:avLst/>
          </a:prstGeom>
          <a:ln>
            <a:noFill/>
          </a:ln>
        </p:spPr>
      </p:pic>
      <p:pic>
        <p:nvPicPr>
          <p:cNvPr id="315" name="" descr=""/>
          <p:cNvPicPr/>
          <p:nvPr/>
        </p:nvPicPr>
        <p:blipFill>
          <a:blip r:embed="rId46"/>
          <a:stretch/>
        </p:blipFill>
        <p:spPr>
          <a:xfrm>
            <a:off x="72360" y="3364920"/>
            <a:ext cx="261720" cy="261720"/>
          </a:xfrm>
          <a:prstGeom prst="rect">
            <a:avLst/>
          </a:prstGeom>
          <a:ln>
            <a:noFill/>
          </a:ln>
        </p:spPr>
      </p:pic>
      <p:pic>
        <p:nvPicPr>
          <p:cNvPr id="316" name="" descr=""/>
          <p:cNvPicPr/>
          <p:nvPr/>
        </p:nvPicPr>
        <p:blipFill>
          <a:blip r:embed="rId47"/>
          <a:stretch/>
        </p:blipFill>
        <p:spPr>
          <a:xfrm>
            <a:off x="72360" y="748080"/>
            <a:ext cx="261720" cy="261720"/>
          </a:xfrm>
          <a:prstGeom prst="rect">
            <a:avLst/>
          </a:prstGeom>
          <a:ln>
            <a:noFill/>
          </a:ln>
        </p:spPr>
      </p:pic>
      <p:pic>
        <p:nvPicPr>
          <p:cNvPr id="317" name="" descr=""/>
          <p:cNvPicPr/>
          <p:nvPr/>
        </p:nvPicPr>
        <p:blipFill>
          <a:blip r:embed="rId48"/>
          <a:stretch/>
        </p:blipFill>
        <p:spPr>
          <a:xfrm>
            <a:off x="72360" y="1009800"/>
            <a:ext cx="261720" cy="261720"/>
          </a:xfrm>
          <a:prstGeom prst="rect">
            <a:avLst/>
          </a:prstGeom>
          <a:ln>
            <a:noFill/>
          </a:ln>
        </p:spPr>
      </p:pic>
      <p:pic>
        <p:nvPicPr>
          <p:cNvPr id="318" name="" descr=""/>
          <p:cNvPicPr/>
          <p:nvPr/>
        </p:nvPicPr>
        <p:blipFill>
          <a:blip r:embed="rId49"/>
          <a:stretch/>
        </p:blipFill>
        <p:spPr>
          <a:xfrm>
            <a:off x="72360" y="224640"/>
            <a:ext cx="261720" cy="261720"/>
          </a:xfrm>
          <a:prstGeom prst="rect">
            <a:avLst/>
          </a:prstGeom>
          <a:ln>
            <a:noFill/>
          </a:ln>
        </p:spPr>
      </p:pic>
      <p:pic>
        <p:nvPicPr>
          <p:cNvPr id="319" name="" descr=""/>
          <p:cNvPicPr/>
          <p:nvPr/>
        </p:nvPicPr>
        <p:blipFill>
          <a:blip r:embed="rId50"/>
          <a:stretch/>
        </p:blipFill>
        <p:spPr>
          <a:xfrm>
            <a:off x="72360" y="486360"/>
            <a:ext cx="261720" cy="261720"/>
          </a:xfrm>
          <a:prstGeom prst="rect">
            <a:avLst/>
          </a:prstGeom>
          <a:ln>
            <a:noFill/>
          </a:ln>
        </p:spPr>
      </p:pic>
      <p:pic>
        <p:nvPicPr>
          <p:cNvPr id="320" name="" descr=""/>
          <p:cNvPicPr/>
          <p:nvPr/>
        </p:nvPicPr>
        <p:blipFill>
          <a:blip r:embed="rId51"/>
          <a:stretch/>
        </p:blipFill>
        <p:spPr>
          <a:xfrm>
            <a:off x="72360" y="360"/>
            <a:ext cx="261720" cy="261720"/>
          </a:xfrm>
          <a:prstGeom prst="rect">
            <a:avLst/>
          </a:prstGeom>
          <a:ln>
            <a:noFill/>
          </a:ln>
        </p:spPr>
      </p:pic>
      <p:pic>
        <p:nvPicPr>
          <p:cNvPr id="321" name="" descr=""/>
          <p:cNvPicPr/>
          <p:nvPr/>
        </p:nvPicPr>
        <p:blipFill>
          <a:blip r:embed="rId52"/>
          <a:stretch/>
        </p:blipFill>
        <p:spPr>
          <a:xfrm>
            <a:off x="72000" y="4844880"/>
            <a:ext cx="261720" cy="261720"/>
          </a:xfrm>
          <a:prstGeom prst="rect">
            <a:avLst/>
          </a:prstGeom>
          <a:ln>
            <a:noFill/>
          </a:ln>
        </p:spPr>
      </p:pic>
      <p:pic>
        <p:nvPicPr>
          <p:cNvPr id="322" name="" descr=""/>
          <p:cNvPicPr/>
          <p:nvPr/>
        </p:nvPicPr>
        <p:blipFill>
          <a:blip r:embed="rId53"/>
          <a:stretch/>
        </p:blipFill>
        <p:spPr>
          <a:xfrm>
            <a:off x="72000" y="5106600"/>
            <a:ext cx="261720" cy="261720"/>
          </a:xfrm>
          <a:prstGeom prst="rect">
            <a:avLst/>
          </a:prstGeom>
          <a:ln>
            <a:noFill/>
          </a:ln>
        </p:spPr>
      </p:pic>
      <p:pic>
        <p:nvPicPr>
          <p:cNvPr id="323" name="" descr=""/>
          <p:cNvPicPr/>
          <p:nvPr/>
        </p:nvPicPr>
        <p:blipFill>
          <a:blip r:embed="rId54"/>
          <a:stretch/>
        </p:blipFill>
        <p:spPr>
          <a:xfrm>
            <a:off x="72000" y="5368320"/>
            <a:ext cx="261720" cy="261720"/>
          </a:xfrm>
          <a:prstGeom prst="rect">
            <a:avLst/>
          </a:prstGeom>
          <a:ln>
            <a:noFill/>
          </a:ln>
        </p:spPr>
      </p:pic>
      <p:pic>
        <p:nvPicPr>
          <p:cNvPr id="324" name="" descr=""/>
          <p:cNvPicPr/>
          <p:nvPr/>
        </p:nvPicPr>
        <p:blipFill>
          <a:blip r:embed="rId55"/>
          <a:stretch/>
        </p:blipFill>
        <p:spPr>
          <a:xfrm>
            <a:off x="72000" y="5630040"/>
            <a:ext cx="261720" cy="261360"/>
          </a:xfrm>
          <a:prstGeom prst="rect">
            <a:avLst/>
          </a:prstGeom>
          <a:ln>
            <a:noFill/>
          </a:ln>
        </p:spPr>
      </p:pic>
      <p:pic>
        <p:nvPicPr>
          <p:cNvPr id="325" name="" descr=""/>
          <p:cNvPicPr/>
          <p:nvPr/>
        </p:nvPicPr>
        <p:blipFill>
          <a:blip r:embed="rId56"/>
          <a:stretch/>
        </p:blipFill>
        <p:spPr>
          <a:xfrm>
            <a:off x="72000" y="5891400"/>
            <a:ext cx="261720" cy="261720"/>
          </a:xfrm>
          <a:prstGeom prst="rect">
            <a:avLst/>
          </a:prstGeom>
          <a:ln>
            <a:noFill/>
          </a:ln>
        </p:spPr>
      </p:pic>
      <p:pic>
        <p:nvPicPr>
          <p:cNvPr id="326" name="" descr=""/>
          <p:cNvPicPr/>
          <p:nvPr/>
        </p:nvPicPr>
        <p:blipFill>
          <a:blip r:embed="rId57"/>
          <a:stretch/>
        </p:blipFill>
        <p:spPr>
          <a:xfrm>
            <a:off x="72000" y="6153120"/>
            <a:ext cx="261720" cy="261720"/>
          </a:xfrm>
          <a:prstGeom prst="rect">
            <a:avLst/>
          </a:prstGeom>
          <a:ln>
            <a:noFill/>
          </a:ln>
        </p:spPr>
      </p:pic>
      <p:pic>
        <p:nvPicPr>
          <p:cNvPr id="327" name="" descr=""/>
          <p:cNvPicPr/>
          <p:nvPr/>
        </p:nvPicPr>
        <p:blipFill>
          <a:blip r:embed="rId58"/>
          <a:stretch/>
        </p:blipFill>
        <p:spPr>
          <a:xfrm>
            <a:off x="72000" y="6414840"/>
            <a:ext cx="261720" cy="261720"/>
          </a:xfrm>
          <a:prstGeom prst="rect">
            <a:avLst/>
          </a:prstGeom>
          <a:ln>
            <a:noFill/>
          </a:ln>
        </p:spPr>
      </p:pic>
      <p:pic>
        <p:nvPicPr>
          <p:cNvPr id="328" name="" descr=""/>
          <p:cNvPicPr/>
          <p:nvPr/>
        </p:nvPicPr>
        <p:blipFill>
          <a:blip r:embed="rId59"/>
          <a:stretch/>
        </p:blipFill>
        <p:spPr>
          <a:xfrm>
            <a:off x="72000" y="6676560"/>
            <a:ext cx="261720" cy="261720"/>
          </a:xfrm>
          <a:prstGeom prst="rect">
            <a:avLst/>
          </a:prstGeom>
          <a:ln>
            <a:noFill/>
          </a:ln>
        </p:spPr>
      </p:pic>
      <p:pic>
        <p:nvPicPr>
          <p:cNvPr id="329" name="" descr=""/>
          <p:cNvPicPr/>
          <p:nvPr/>
        </p:nvPicPr>
        <p:blipFill>
          <a:blip r:embed="rId60"/>
          <a:stretch/>
        </p:blipFill>
        <p:spPr>
          <a:xfrm>
            <a:off x="72000" y="6938280"/>
            <a:ext cx="261720" cy="261720"/>
          </a:xfrm>
          <a:prstGeom prst="rect">
            <a:avLst/>
          </a:prstGeom>
          <a:ln>
            <a:noFill/>
          </a:ln>
        </p:spPr>
      </p:pic>
      <p:pic>
        <p:nvPicPr>
          <p:cNvPr id="330" name="" descr=""/>
          <p:cNvPicPr/>
          <p:nvPr/>
        </p:nvPicPr>
        <p:blipFill>
          <a:blip r:embed="rId61"/>
          <a:stretch/>
        </p:blipFill>
        <p:spPr>
          <a:xfrm>
            <a:off x="72000" y="4321440"/>
            <a:ext cx="261720" cy="261720"/>
          </a:xfrm>
          <a:prstGeom prst="rect">
            <a:avLst/>
          </a:prstGeom>
          <a:ln>
            <a:noFill/>
          </a:ln>
        </p:spPr>
      </p:pic>
      <p:pic>
        <p:nvPicPr>
          <p:cNvPr id="331" name="" descr=""/>
          <p:cNvPicPr/>
          <p:nvPr/>
        </p:nvPicPr>
        <p:blipFill>
          <a:blip r:embed="rId62"/>
          <a:stretch/>
        </p:blipFill>
        <p:spPr>
          <a:xfrm>
            <a:off x="72000" y="4583160"/>
            <a:ext cx="261720" cy="261720"/>
          </a:xfrm>
          <a:prstGeom prst="rect">
            <a:avLst/>
          </a:prstGeom>
          <a:ln>
            <a:noFill/>
          </a:ln>
        </p:spPr>
      </p:pic>
      <p:pic>
        <p:nvPicPr>
          <p:cNvPr id="332" name="" descr=""/>
          <p:cNvPicPr/>
          <p:nvPr/>
        </p:nvPicPr>
        <p:blipFill>
          <a:blip r:embed="rId63"/>
          <a:stretch/>
        </p:blipFill>
        <p:spPr>
          <a:xfrm>
            <a:off x="72000" y="3798000"/>
            <a:ext cx="261720" cy="261720"/>
          </a:xfrm>
          <a:prstGeom prst="rect">
            <a:avLst/>
          </a:prstGeom>
          <a:ln>
            <a:noFill/>
          </a:ln>
        </p:spPr>
      </p:pic>
      <p:pic>
        <p:nvPicPr>
          <p:cNvPr id="333" name="" descr=""/>
          <p:cNvPicPr/>
          <p:nvPr/>
        </p:nvPicPr>
        <p:blipFill>
          <a:blip r:embed="rId64"/>
          <a:stretch/>
        </p:blipFill>
        <p:spPr>
          <a:xfrm>
            <a:off x="72000" y="4059720"/>
            <a:ext cx="261720" cy="261720"/>
          </a:xfrm>
          <a:prstGeom prst="rect">
            <a:avLst/>
          </a:prstGeom>
          <a:ln>
            <a:noFill/>
          </a:ln>
        </p:spPr>
      </p:pic>
      <p:pic>
        <p:nvPicPr>
          <p:cNvPr id="334" name="" descr=""/>
          <p:cNvPicPr/>
          <p:nvPr/>
        </p:nvPicPr>
        <p:blipFill>
          <a:blip r:embed="rId65"/>
          <a:stretch/>
        </p:blipFill>
        <p:spPr>
          <a:xfrm>
            <a:off x="72000" y="3573720"/>
            <a:ext cx="261720" cy="261720"/>
          </a:xfrm>
          <a:prstGeom prst="rect">
            <a:avLst/>
          </a:prstGeom>
          <a:ln>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5" name="" descr=""/>
          <p:cNvPicPr/>
          <p:nvPr/>
        </p:nvPicPr>
        <p:blipFill>
          <a:blip r:embed="rId1"/>
          <a:stretch/>
        </p:blipFill>
        <p:spPr>
          <a:xfrm>
            <a:off x="72000" y="2448000"/>
            <a:ext cx="504000" cy="504000"/>
          </a:xfrm>
          <a:prstGeom prst="rect">
            <a:avLst/>
          </a:prstGeom>
          <a:ln>
            <a:noFill/>
          </a:ln>
        </p:spPr>
      </p:pic>
      <p:pic>
        <p:nvPicPr>
          <p:cNvPr id="336" name="" descr=""/>
          <p:cNvPicPr/>
          <p:nvPr/>
        </p:nvPicPr>
        <p:blipFill>
          <a:blip r:embed="rId2"/>
          <a:stretch/>
        </p:blipFill>
        <p:spPr>
          <a:xfrm>
            <a:off x="72000" y="2952000"/>
            <a:ext cx="504000" cy="504000"/>
          </a:xfrm>
          <a:prstGeom prst="rect">
            <a:avLst/>
          </a:prstGeom>
          <a:ln>
            <a:noFill/>
          </a:ln>
        </p:spPr>
      </p:pic>
      <p:pic>
        <p:nvPicPr>
          <p:cNvPr id="337" name="" descr=""/>
          <p:cNvPicPr/>
          <p:nvPr/>
        </p:nvPicPr>
        <p:blipFill>
          <a:blip r:embed="rId3"/>
          <a:stretch/>
        </p:blipFill>
        <p:spPr>
          <a:xfrm>
            <a:off x="72000" y="3456000"/>
            <a:ext cx="504000" cy="504000"/>
          </a:xfrm>
          <a:prstGeom prst="rect">
            <a:avLst/>
          </a:prstGeom>
          <a:ln>
            <a:noFill/>
          </a:ln>
        </p:spPr>
      </p:pic>
      <p:pic>
        <p:nvPicPr>
          <p:cNvPr id="338" name="" descr=""/>
          <p:cNvPicPr/>
          <p:nvPr/>
        </p:nvPicPr>
        <p:blipFill>
          <a:blip r:embed="rId4"/>
          <a:stretch/>
        </p:blipFill>
        <p:spPr>
          <a:xfrm>
            <a:off x="72000" y="3960000"/>
            <a:ext cx="504000" cy="504000"/>
          </a:xfrm>
          <a:prstGeom prst="rect">
            <a:avLst/>
          </a:prstGeom>
          <a:ln>
            <a:noFill/>
          </a:ln>
        </p:spPr>
      </p:pic>
      <p:pic>
        <p:nvPicPr>
          <p:cNvPr id="339" name="" descr=""/>
          <p:cNvPicPr/>
          <p:nvPr/>
        </p:nvPicPr>
        <p:blipFill>
          <a:blip r:embed="rId5"/>
          <a:stretch/>
        </p:blipFill>
        <p:spPr>
          <a:xfrm>
            <a:off x="72000" y="4464000"/>
            <a:ext cx="504000" cy="504000"/>
          </a:xfrm>
          <a:prstGeom prst="rect">
            <a:avLst/>
          </a:prstGeom>
          <a:ln>
            <a:noFill/>
          </a:ln>
        </p:spPr>
      </p:pic>
      <p:pic>
        <p:nvPicPr>
          <p:cNvPr id="340" name="" descr=""/>
          <p:cNvPicPr/>
          <p:nvPr/>
        </p:nvPicPr>
        <p:blipFill>
          <a:blip r:embed="rId6"/>
          <a:stretch/>
        </p:blipFill>
        <p:spPr>
          <a:xfrm>
            <a:off x="72000" y="4968000"/>
            <a:ext cx="504000" cy="504000"/>
          </a:xfrm>
          <a:prstGeom prst="rect">
            <a:avLst/>
          </a:prstGeom>
          <a:ln>
            <a:noFill/>
          </a:ln>
        </p:spPr>
      </p:pic>
      <p:pic>
        <p:nvPicPr>
          <p:cNvPr id="341" name="" descr=""/>
          <p:cNvPicPr/>
          <p:nvPr/>
        </p:nvPicPr>
        <p:blipFill>
          <a:blip r:embed="rId7"/>
          <a:stretch/>
        </p:blipFill>
        <p:spPr>
          <a:xfrm>
            <a:off x="72000" y="5472000"/>
            <a:ext cx="504000" cy="504000"/>
          </a:xfrm>
          <a:prstGeom prst="rect">
            <a:avLst/>
          </a:prstGeom>
          <a:ln>
            <a:noFill/>
          </a:ln>
        </p:spPr>
      </p:pic>
      <p:pic>
        <p:nvPicPr>
          <p:cNvPr id="342" name="" descr=""/>
          <p:cNvPicPr/>
          <p:nvPr/>
        </p:nvPicPr>
        <p:blipFill>
          <a:blip r:embed="rId8"/>
          <a:stretch/>
        </p:blipFill>
        <p:spPr>
          <a:xfrm>
            <a:off x="72000" y="5976000"/>
            <a:ext cx="504000" cy="504000"/>
          </a:xfrm>
          <a:prstGeom prst="rect">
            <a:avLst/>
          </a:prstGeom>
          <a:ln>
            <a:noFill/>
          </a:ln>
        </p:spPr>
      </p:pic>
      <p:pic>
        <p:nvPicPr>
          <p:cNvPr id="343" name="" descr=""/>
          <p:cNvPicPr/>
          <p:nvPr/>
        </p:nvPicPr>
        <p:blipFill>
          <a:blip r:embed="rId9"/>
          <a:stretch/>
        </p:blipFill>
        <p:spPr>
          <a:xfrm>
            <a:off x="72000" y="6480000"/>
            <a:ext cx="504000" cy="504000"/>
          </a:xfrm>
          <a:prstGeom prst="rect">
            <a:avLst/>
          </a:prstGeom>
          <a:ln>
            <a:noFill/>
          </a:ln>
        </p:spPr>
      </p:pic>
      <p:pic>
        <p:nvPicPr>
          <p:cNvPr id="344" name="" descr=""/>
          <p:cNvPicPr/>
          <p:nvPr/>
        </p:nvPicPr>
        <p:blipFill>
          <a:blip r:embed="rId10"/>
          <a:stretch/>
        </p:blipFill>
        <p:spPr>
          <a:xfrm>
            <a:off x="72000" y="6984000"/>
            <a:ext cx="504000" cy="504000"/>
          </a:xfrm>
          <a:prstGeom prst="rect">
            <a:avLst/>
          </a:prstGeom>
          <a:ln>
            <a:noFill/>
          </a:ln>
        </p:spPr>
      </p:pic>
      <p:pic>
        <p:nvPicPr>
          <p:cNvPr id="345" name="" descr=""/>
          <p:cNvPicPr/>
          <p:nvPr/>
        </p:nvPicPr>
        <p:blipFill>
          <a:blip r:embed="rId11"/>
          <a:stretch/>
        </p:blipFill>
        <p:spPr>
          <a:xfrm>
            <a:off x="72000" y="1440000"/>
            <a:ext cx="504000" cy="504000"/>
          </a:xfrm>
          <a:prstGeom prst="rect">
            <a:avLst/>
          </a:prstGeom>
          <a:ln>
            <a:noFill/>
          </a:ln>
        </p:spPr>
      </p:pic>
      <p:pic>
        <p:nvPicPr>
          <p:cNvPr id="346" name="" descr=""/>
          <p:cNvPicPr/>
          <p:nvPr/>
        </p:nvPicPr>
        <p:blipFill>
          <a:blip r:embed="rId12"/>
          <a:stretch/>
        </p:blipFill>
        <p:spPr>
          <a:xfrm>
            <a:off x="72000" y="1944000"/>
            <a:ext cx="504000" cy="504000"/>
          </a:xfrm>
          <a:prstGeom prst="rect">
            <a:avLst/>
          </a:prstGeom>
          <a:ln>
            <a:noFill/>
          </a:ln>
        </p:spPr>
      </p:pic>
      <p:pic>
        <p:nvPicPr>
          <p:cNvPr id="347" name="" descr=""/>
          <p:cNvPicPr/>
          <p:nvPr/>
        </p:nvPicPr>
        <p:blipFill>
          <a:blip r:embed="rId13"/>
          <a:stretch/>
        </p:blipFill>
        <p:spPr>
          <a:xfrm>
            <a:off x="72000" y="432000"/>
            <a:ext cx="504000" cy="504000"/>
          </a:xfrm>
          <a:prstGeom prst="rect">
            <a:avLst/>
          </a:prstGeom>
          <a:ln>
            <a:noFill/>
          </a:ln>
        </p:spPr>
      </p:pic>
      <p:pic>
        <p:nvPicPr>
          <p:cNvPr id="348" name="" descr=""/>
          <p:cNvPicPr/>
          <p:nvPr/>
        </p:nvPicPr>
        <p:blipFill>
          <a:blip r:embed="rId14"/>
          <a:stretch/>
        </p:blipFill>
        <p:spPr>
          <a:xfrm>
            <a:off x="72000" y="936000"/>
            <a:ext cx="504000" cy="504000"/>
          </a:xfrm>
          <a:prstGeom prst="rect">
            <a:avLst/>
          </a:prstGeom>
          <a:ln>
            <a:noFill/>
          </a:ln>
        </p:spPr>
      </p:pic>
      <p:pic>
        <p:nvPicPr>
          <p:cNvPr id="349" name="" descr=""/>
          <p:cNvPicPr/>
          <p:nvPr/>
        </p:nvPicPr>
        <p:blipFill>
          <a:blip r:embed="rId15"/>
          <a:stretch/>
        </p:blipFill>
        <p:spPr>
          <a:xfrm>
            <a:off x="72000" y="0"/>
            <a:ext cx="504000" cy="504000"/>
          </a:xfrm>
          <a:prstGeom prst="rect">
            <a:avLst/>
          </a:prstGeom>
          <a:ln>
            <a:noFill/>
          </a:ln>
        </p:spPr>
      </p:pic>
      <p:pic>
        <p:nvPicPr>
          <p:cNvPr id="350" name="" descr=""/>
          <p:cNvPicPr/>
          <p:nvPr/>
        </p:nvPicPr>
        <p:blipFill>
          <a:blip r:embed="rId16"/>
          <a:stretch/>
        </p:blipFill>
        <p:spPr>
          <a:xfrm>
            <a:off x="576000" y="6984000"/>
            <a:ext cx="504000" cy="504000"/>
          </a:xfrm>
          <a:prstGeom prst="rect">
            <a:avLst/>
          </a:prstGeom>
          <a:ln>
            <a:noFill/>
          </a:ln>
        </p:spPr>
      </p:pic>
      <p:pic>
        <p:nvPicPr>
          <p:cNvPr id="351" name="" descr=""/>
          <p:cNvPicPr/>
          <p:nvPr/>
        </p:nvPicPr>
        <p:blipFill>
          <a:blip r:embed="rId17"/>
          <a:stretch/>
        </p:blipFill>
        <p:spPr>
          <a:xfrm>
            <a:off x="1080000" y="6984000"/>
            <a:ext cx="504000" cy="504000"/>
          </a:xfrm>
          <a:prstGeom prst="rect">
            <a:avLst/>
          </a:prstGeom>
          <a:ln>
            <a:noFill/>
          </a:ln>
        </p:spPr>
      </p:pic>
      <p:pic>
        <p:nvPicPr>
          <p:cNvPr id="352" name="" descr=""/>
          <p:cNvPicPr/>
          <p:nvPr/>
        </p:nvPicPr>
        <p:blipFill>
          <a:blip r:embed="rId18"/>
          <a:stretch/>
        </p:blipFill>
        <p:spPr>
          <a:xfrm>
            <a:off x="1584000" y="6984000"/>
            <a:ext cx="504000" cy="504000"/>
          </a:xfrm>
          <a:prstGeom prst="rect">
            <a:avLst/>
          </a:prstGeom>
          <a:ln>
            <a:noFill/>
          </a:ln>
        </p:spPr>
      </p:pic>
      <p:pic>
        <p:nvPicPr>
          <p:cNvPr id="353" name="" descr=""/>
          <p:cNvPicPr/>
          <p:nvPr/>
        </p:nvPicPr>
        <p:blipFill>
          <a:blip r:embed="rId19"/>
          <a:stretch/>
        </p:blipFill>
        <p:spPr>
          <a:xfrm>
            <a:off x="2088000" y="6984000"/>
            <a:ext cx="504000" cy="504000"/>
          </a:xfrm>
          <a:prstGeom prst="rect">
            <a:avLst/>
          </a:prstGeom>
          <a:ln>
            <a:noFill/>
          </a:ln>
        </p:spPr>
      </p:pic>
      <p:pic>
        <p:nvPicPr>
          <p:cNvPr id="354" name="" descr=""/>
          <p:cNvPicPr/>
          <p:nvPr/>
        </p:nvPicPr>
        <p:blipFill>
          <a:blip r:embed="rId20"/>
          <a:stretch/>
        </p:blipFill>
        <p:spPr>
          <a:xfrm>
            <a:off x="2592000" y="6984000"/>
            <a:ext cx="504000" cy="504000"/>
          </a:xfrm>
          <a:prstGeom prst="rect">
            <a:avLst/>
          </a:prstGeom>
          <a:ln>
            <a:noFill/>
          </a:ln>
        </p:spPr>
      </p:pic>
      <p:pic>
        <p:nvPicPr>
          <p:cNvPr id="355" name="" descr=""/>
          <p:cNvPicPr/>
          <p:nvPr/>
        </p:nvPicPr>
        <p:blipFill>
          <a:blip r:embed="rId21"/>
          <a:stretch/>
        </p:blipFill>
        <p:spPr>
          <a:xfrm>
            <a:off x="3096000" y="6984000"/>
            <a:ext cx="504000" cy="504000"/>
          </a:xfrm>
          <a:prstGeom prst="rect">
            <a:avLst/>
          </a:prstGeom>
          <a:ln>
            <a:noFill/>
          </a:ln>
        </p:spPr>
      </p:pic>
      <p:pic>
        <p:nvPicPr>
          <p:cNvPr id="356" name="" descr=""/>
          <p:cNvPicPr/>
          <p:nvPr/>
        </p:nvPicPr>
        <p:blipFill>
          <a:blip r:embed="rId22"/>
          <a:stretch/>
        </p:blipFill>
        <p:spPr>
          <a:xfrm>
            <a:off x="3600000" y="6984000"/>
            <a:ext cx="504000" cy="504000"/>
          </a:xfrm>
          <a:prstGeom prst="rect">
            <a:avLst/>
          </a:prstGeom>
          <a:ln>
            <a:noFill/>
          </a:ln>
        </p:spPr>
      </p:pic>
      <p:pic>
        <p:nvPicPr>
          <p:cNvPr id="357" name="" descr=""/>
          <p:cNvPicPr/>
          <p:nvPr/>
        </p:nvPicPr>
        <p:blipFill>
          <a:blip r:embed="rId23"/>
          <a:stretch/>
        </p:blipFill>
        <p:spPr>
          <a:xfrm>
            <a:off x="4104000" y="6984000"/>
            <a:ext cx="504000" cy="504000"/>
          </a:xfrm>
          <a:prstGeom prst="rect">
            <a:avLst/>
          </a:prstGeom>
          <a:ln>
            <a:noFill/>
          </a:ln>
        </p:spPr>
      </p:pic>
      <p:pic>
        <p:nvPicPr>
          <p:cNvPr id="358" name="" descr=""/>
          <p:cNvPicPr/>
          <p:nvPr/>
        </p:nvPicPr>
        <p:blipFill>
          <a:blip r:embed="rId24"/>
          <a:stretch/>
        </p:blipFill>
        <p:spPr>
          <a:xfrm>
            <a:off x="4608000" y="6984000"/>
            <a:ext cx="504000" cy="504000"/>
          </a:xfrm>
          <a:prstGeom prst="rect">
            <a:avLst/>
          </a:prstGeom>
          <a:ln>
            <a:noFill/>
          </a:ln>
        </p:spPr>
      </p:pic>
      <p:pic>
        <p:nvPicPr>
          <p:cNvPr id="359" name="" descr=""/>
          <p:cNvPicPr/>
          <p:nvPr/>
        </p:nvPicPr>
        <p:blipFill>
          <a:blip r:embed="rId25"/>
          <a:stretch/>
        </p:blipFill>
        <p:spPr>
          <a:xfrm>
            <a:off x="5112000" y="6984000"/>
            <a:ext cx="504000" cy="504000"/>
          </a:xfrm>
          <a:prstGeom prst="rect">
            <a:avLst/>
          </a:prstGeom>
          <a:ln>
            <a:noFill/>
          </a:ln>
        </p:spPr>
      </p:pic>
      <p:pic>
        <p:nvPicPr>
          <p:cNvPr id="360" name="" descr=""/>
          <p:cNvPicPr/>
          <p:nvPr/>
        </p:nvPicPr>
        <p:blipFill>
          <a:blip r:embed="rId26"/>
          <a:stretch/>
        </p:blipFill>
        <p:spPr>
          <a:xfrm>
            <a:off x="5616000" y="6984000"/>
            <a:ext cx="504000" cy="504000"/>
          </a:xfrm>
          <a:prstGeom prst="rect">
            <a:avLst/>
          </a:prstGeom>
          <a:ln>
            <a:noFill/>
          </a:ln>
        </p:spPr>
      </p:pic>
      <p:pic>
        <p:nvPicPr>
          <p:cNvPr id="361" name="" descr=""/>
          <p:cNvPicPr/>
          <p:nvPr/>
        </p:nvPicPr>
        <p:blipFill>
          <a:blip r:embed="rId27"/>
          <a:stretch/>
        </p:blipFill>
        <p:spPr>
          <a:xfrm>
            <a:off x="6120000" y="6984000"/>
            <a:ext cx="504000" cy="504000"/>
          </a:xfrm>
          <a:prstGeom prst="rect">
            <a:avLst/>
          </a:prstGeom>
          <a:ln>
            <a:noFill/>
          </a:ln>
        </p:spPr>
      </p:pic>
      <p:pic>
        <p:nvPicPr>
          <p:cNvPr id="362" name="" descr=""/>
          <p:cNvPicPr/>
          <p:nvPr/>
        </p:nvPicPr>
        <p:blipFill>
          <a:blip r:embed="rId28"/>
          <a:stretch/>
        </p:blipFill>
        <p:spPr>
          <a:xfrm>
            <a:off x="6624000" y="6984000"/>
            <a:ext cx="504000" cy="504000"/>
          </a:xfrm>
          <a:prstGeom prst="rect">
            <a:avLst/>
          </a:prstGeom>
          <a:ln>
            <a:noFill/>
          </a:ln>
        </p:spPr>
      </p:pic>
      <p:pic>
        <p:nvPicPr>
          <p:cNvPr id="363" name="" descr=""/>
          <p:cNvPicPr/>
          <p:nvPr/>
        </p:nvPicPr>
        <p:blipFill>
          <a:blip r:embed="rId29"/>
          <a:stretch/>
        </p:blipFill>
        <p:spPr>
          <a:xfrm>
            <a:off x="7128000" y="6984000"/>
            <a:ext cx="504000" cy="504000"/>
          </a:xfrm>
          <a:prstGeom prst="rect">
            <a:avLst/>
          </a:prstGeom>
          <a:ln>
            <a:noFill/>
          </a:ln>
        </p:spPr>
      </p:pic>
      <p:pic>
        <p:nvPicPr>
          <p:cNvPr id="364" name="" descr=""/>
          <p:cNvPicPr/>
          <p:nvPr/>
        </p:nvPicPr>
        <p:blipFill>
          <a:blip r:embed="rId30"/>
          <a:stretch/>
        </p:blipFill>
        <p:spPr>
          <a:xfrm>
            <a:off x="7632000" y="6984000"/>
            <a:ext cx="504000" cy="504000"/>
          </a:xfrm>
          <a:prstGeom prst="rect">
            <a:avLst/>
          </a:prstGeom>
          <a:ln>
            <a:noFill/>
          </a:ln>
        </p:spPr>
      </p:pic>
      <p:pic>
        <p:nvPicPr>
          <p:cNvPr id="365" name="" descr=""/>
          <p:cNvPicPr/>
          <p:nvPr/>
        </p:nvPicPr>
        <p:blipFill>
          <a:blip r:embed="rId31"/>
          <a:stretch/>
        </p:blipFill>
        <p:spPr>
          <a:xfrm>
            <a:off x="8136000" y="6984000"/>
            <a:ext cx="504000" cy="504000"/>
          </a:xfrm>
          <a:prstGeom prst="rect">
            <a:avLst/>
          </a:prstGeom>
          <a:ln>
            <a:noFill/>
          </a:ln>
        </p:spPr>
      </p:pic>
      <p:pic>
        <p:nvPicPr>
          <p:cNvPr id="366" name="" descr=""/>
          <p:cNvPicPr/>
          <p:nvPr/>
        </p:nvPicPr>
        <p:blipFill>
          <a:blip r:embed="rId32"/>
          <a:stretch/>
        </p:blipFill>
        <p:spPr>
          <a:xfrm>
            <a:off x="8640000" y="6984000"/>
            <a:ext cx="504000" cy="504000"/>
          </a:xfrm>
          <a:prstGeom prst="rect">
            <a:avLst/>
          </a:prstGeom>
          <a:ln>
            <a:noFill/>
          </a:ln>
        </p:spPr>
      </p:pic>
      <p:pic>
        <p:nvPicPr>
          <p:cNvPr id="367" name="" descr=""/>
          <p:cNvPicPr/>
          <p:nvPr/>
        </p:nvPicPr>
        <p:blipFill>
          <a:blip r:embed="rId33"/>
          <a:stretch/>
        </p:blipFill>
        <p:spPr>
          <a:xfrm>
            <a:off x="9216000" y="6984000"/>
            <a:ext cx="504000" cy="50400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Smrt</a:t>
            </a:r>
            <a:endParaRPr b="1" lang="sl-SI" sz="3200" spc="-1" strike="noStrike">
              <a:solidFill>
                <a:srgbClr val="ffffff"/>
              </a:solidFill>
              <a:latin typeface="Source Sans Pro Black"/>
            </a:endParaRPr>
          </a:p>
        </p:txBody>
      </p:sp>
      <p:sp>
        <p:nvSpPr>
          <p:cNvPr id="139" name="TextShape 2"/>
          <p:cNvSpPr txBox="1"/>
          <p:nvPr/>
        </p:nvSpPr>
        <p:spPr>
          <a:xfrm>
            <a:off x="360000" y="1980000"/>
            <a:ext cx="9180000" cy="4680000"/>
          </a:xfrm>
          <a:prstGeom prst="rect">
            <a:avLst/>
          </a:prstGeom>
          <a:noFill/>
          <a:ln>
            <a:noFill/>
          </a:ln>
        </p:spPr>
        <p:txBody>
          <a:bodyPr lIns="0" rIns="0" tIns="0" bIns="0">
            <a:normAutofit/>
          </a:bodyPr>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Plutarh</a:t>
            </a:r>
            <a:r>
              <a:rPr b="0" lang="sl-SI" sz="2200" spc="-1" strike="noStrike">
                <a:solidFill>
                  <a:srgbClr val="1c1c1c"/>
                </a:solidFill>
                <a:latin typeface="Source Sans Pro Light"/>
              </a:rPr>
              <a:t>, 2. možnost: »</a:t>
            </a:r>
            <a:r>
              <a:rPr b="0" i="1" lang="sl-SI" sz="2200" spc="-1" strike="noStrike">
                <a:solidFill>
                  <a:srgbClr val="1c1c1c"/>
                </a:solidFill>
                <a:latin typeface="Source Sans Pro Light"/>
              </a:rPr>
              <a:t>ubit s strani vojaka, ki je matematično pripravo v Arhimedovih rokah zamenjal z dragocenostjo. General Marcel je bil ogorčen, saj ga je imel za učenjaka.«</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Valerij Maksim</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Nepozabna dejanja</a:t>
            </a:r>
            <a:r>
              <a:rPr b="0" lang="sl-SI" sz="2200" spc="-1" strike="noStrike">
                <a:solidFill>
                  <a:srgbClr val="1c1c1c"/>
                </a:solidFill>
                <a:latin typeface="Source Sans Pro Light"/>
              </a:rPr>
              <a:t> (1. stoletje)</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 z rokama je pokril prah in rekel 'prosim te, da jih pustiš pri miru'«</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grob: krogla in valj (P,V krogle=2/3 P, 2/3 V enakostraničnega valja z višino </a:t>
            </a:r>
            <a:r>
              <a:rPr b="0" lang="sl-SI" sz="2600" spc="-1" strike="noStrike">
                <a:solidFill>
                  <a:srgbClr val="1c1c1c"/>
                </a:solidFill>
                <a:latin typeface="Source Sans Pro Semibold"/>
              </a:rPr>
              <a:t>d</a:t>
            </a:r>
            <a:r>
              <a:rPr b="1" lang="sl-SI" sz="2600" spc="-1" strike="noStrike">
                <a:solidFill>
                  <a:srgbClr val="1c1c1c"/>
                </a:solidFill>
                <a:latin typeface="Source Sans Pro Semibold"/>
              </a:rPr>
              <a:t> krogle)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Cicero ga je 137 let po smrti ponovno našel </a:t>
            </a:r>
            <a:r>
              <a:rPr b="0" lang="sl-SI" sz="2200" spc="-1" strike="noStrike">
                <a:solidFill>
                  <a:srgbClr val="1c1c1c"/>
                </a:solidFill>
                <a:latin typeface="Source Sans Pro Light"/>
              </a:rPr>
              <a:t>in očistil pri Agrigentskih vratih</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1965: italijanski arheologi ga baje najdejo (Hotel Panorama, Sirakuze)</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Cicerovo odkritje Arhimedovega groba, Benjamin West, 1805</a:t>
            </a:r>
            <a:endParaRPr b="1" lang="sl-SI" sz="3200" spc="-1" strike="noStrike">
              <a:solidFill>
                <a:srgbClr val="ffffff"/>
              </a:solidFill>
              <a:latin typeface="Source Sans Pro Black"/>
            </a:endParaRPr>
          </a:p>
        </p:txBody>
      </p:sp>
      <p:pic>
        <p:nvPicPr>
          <p:cNvPr id="141" name="" descr=""/>
          <p:cNvPicPr/>
          <p:nvPr/>
        </p:nvPicPr>
        <p:blipFill>
          <a:blip r:embed="rId1"/>
          <a:stretch/>
        </p:blipFill>
        <p:spPr>
          <a:xfrm>
            <a:off x="216000" y="1512000"/>
            <a:ext cx="7670520" cy="527220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The Death of Archimedes/Arhimedova smrt (1815), Thomas Degeorge</a:t>
            </a:r>
            <a:endParaRPr b="1" lang="sl-SI" sz="3200" spc="-1" strike="noStrike">
              <a:solidFill>
                <a:srgbClr val="ffffff"/>
              </a:solidFill>
              <a:latin typeface="Source Sans Pro Black"/>
            </a:endParaRPr>
          </a:p>
        </p:txBody>
      </p:sp>
      <p:sp>
        <p:nvSpPr>
          <p:cNvPr id="14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glede na ta vir krogi niso v</a:t>
            </a:r>
            <a:br/>
            <a:r>
              <a:rPr b="1" lang="sl-SI" sz="2600" spc="-1" strike="noStrike">
                <a:solidFill>
                  <a:srgbClr val="1c1c1c"/>
                </a:solidFill>
                <a:latin typeface="Source Sans Pro Semibold"/>
              </a:rPr>
              <a:t>pesku ...</a:t>
            </a:r>
            <a:endParaRPr b="1" lang="sl-SI" sz="2600" spc="-1" strike="noStrike">
              <a:solidFill>
                <a:srgbClr val="1c1c1c"/>
              </a:solidFill>
              <a:latin typeface="Source Sans Pro Semibold"/>
            </a:endParaRPr>
          </a:p>
        </p:txBody>
      </p:sp>
      <p:pic>
        <p:nvPicPr>
          <p:cNvPr id="144" name="" descr=""/>
          <p:cNvPicPr/>
          <p:nvPr/>
        </p:nvPicPr>
        <p:blipFill>
          <a:blip r:embed="rId1"/>
          <a:stretch/>
        </p:blipFill>
        <p:spPr>
          <a:xfrm>
            <a:off x="4320000" y="1948680"/>
            <a:ext cx="5216760" cy="471132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zakon</a:t>
            </a:r>
            <a:endParaRPr b="1" lang="sl-SI" sz="3200" spc="-1" strike="noStrike">
              <a:solidFill>
                <a:srgbClr val="ffffff"/>
              </a:solidFill>
              <a:latin typeface="Source Sans Pro Black"/>
            </a:endParaRPr>
          </a:p>
        </p:txBody>
      </p:sp>
      <p:sp>
        <p:nvSpPr>
          <p:cNvPr id="146" name="TextShape 2"/>
          <p:cNvSpPr txBox="1"/>
          <p:nvPr/>
        </p:nvSpPr>
        <p:spPr>
          <a:xfrm>
            <a:off x="360000" y="1980000"/>
            <a:ext cx="9180000" cy="4680000"/>
          </a:xfrm>
          <a:prstGeom prst="rect">
            <a:avLst/>
          </a:prstGeom>
          <a:noFill/>
          <a:ln>
            <a:noFill/>
          </a:ln>
        </p:spPr>
        <p:txBody>
          <a:bodyPr lIns="0" rIns="0" tIns="0" bIns="0">
            <a:normAutofit fontScale="97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Arhimed je moral brez uničenja krone Hierona II. povedati, če je iz čistega zlata</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krona je izpodrinila neenako vode kot čisto zlato z enako maso (neenaka ρ)</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ko se je vlegel v banjo: V izpodrinjene vode=V njegovega telesa</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primerjal je gostoto čistega zlata z gostoto krone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meril (zgolj primerjal) je silo vzgona=teža izpodrinjene tekočine</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izpeljava hidrostatičnega vzgona: </a:t>
            </a:r>
            <a:r>
              <a:rPr b="1" i="1" lang="sl-SI" sz="2600" spc="-1" strike="noStrike">
                <a:solidFill>
                  <a:srgbClr val="1c1c1c"/>
                </a:solidFill>
                <a:latin typeface="Source Sans Pro Semibold"/>
              </a:rPr>
              <a:t>vzgon je enak teži izpodrinjene tekočine / </a:t>
            </a:r>
            <a:r>
              <a:rPr b="1" lang="sl-SI" sz="2600" spc="-1" strike="noStrike">
                <a:solidFill>
                  <a:srgbClr val="1c1c1c"/>
                </a:solidFill>
                <a:latin typeface="Source Sans Pro Semibold"/>
              </a:rPr>
              <a:t>F=mg=ρVg</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m-masa izpod. tekoč., g-težni pospešek (10</a:t>
            </a:r>
            <a:r>
              <a:rPr b="0" lang="sl-SI" sz="2200" spc="-1" strike="noStrike">
                <a:solidFill>
                  <a:srgbClr val="1c1c1c"/>
                </a:solidFill>
                <a:latin typeface="Source Sans Pro Light"/>
              </a:rPr>
              <a:t>㎨</a:t>
            </a:r>
            <a:r>
              <a:rPr b="0" lang="sl-SI" sz="2200" spc="-1" strike="noStrike">
                <a:solidFill>
                  <a:srgbClr val="1c1c1c"/>
                </a:solidFill>
                <a:latin typeface="Source Sans Pro Light"/>
              </a:rPr>
              <a:t>), ρ tekoč. (997</a:t>
            </a:r>
            <a:r>
              <a:rPr b="0" lang="sl-SI" sz="2200" spc="-1" strike="noStrike">
                <a:solidFill>
                  <a:srgbClr val="1c1c1c"/>
                </a:solidFill>
                <a:latin typeface="Source Sans Pro Light"/>
              </a:rPr>
              <a:t>㎏</a:t>
            </a:r>
            <a:r>
              <a:rPr b="0" lang="sl-SI" sz="2200" spc="-1" strike="noStrike">
                <a:solidFill>
                  <a:srgbClr val="1c1c1c"/>
                </a:solidFill>
                <a:latin typeface="Source Sans Pro Light"/>
              </a:rPr>
              <a:t>/</a:t>
            </a:r>
            <a:r>
              <a:rPr b="0" lang="sl-SI" sz="2200" spc="-1" strike="noStrike">
                <a:solidFill>
                  <a:srgbClr val="1c1c1c"/>
                </a:solidFill>
                <a:latin typeface="Source Sans Pro Light"/>
              </a:rPr>
              <a:t>㎥</a:t>
            </a:r>
            <a:r>
              <a:rPr b="0" lang="sl-SI" sz="2200" spc="-1" strike="noStrike">
                <a:solidFill>
                  <a:srgbClr val="1c1c1c"/>
                </a:solidFill>
                <a:latin typeface="Source Sans Pro Light"/>
              </a:rPr>
              <a:t>), V izpod. tekoč.</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Merjenje navidezne teže v vodi (za izračun sile vzgona)</a:t>
            </a:r>
            <a:endParaRPr b="1" lang="sl-SI" sz="3200" spc="-1" strike="noStrike">
              <a:solidFill>
                <a:srgbClr val="ffffff"/>
              </a:solidFill>
              <a:latin typeface="Source Sans Pro Black"/>
            </a:endParaRPr>
          </a:p>
        </p:txBody>
      </p:sp>
      <p:pic>
        <p:nvPicPr>
          <p:cNvPr id="148" name="" descr=""/>
          <p:cNvPicPr/>
          <p:nvPr/>
        </p:nvPicPr>
        <p:blipFill>
          <a:blip r:embed="rId1"/>
          <a:stretch/>
        </p:blipFill>
        <p:spPr>
          <a:xfrm>
            <a:off x="360000" y="1980000"/>
            <a:ext cx="9180000" cy="468000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841</TotalTime>
  <Application>LibreOffice/6.1.1.2$Windows_X86_64 LibreOffice_project/5d19a1bfa650b796764388cd8b33a5af1f5baa1b</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2019-12-01T15:25:20Z</dcterms:created>
  <dc:creator/>
  <dc:description/>
  <dc:language>sl-SI</dc:language>
  <cp:lastModifiedBy/>
  <dcterms:modified xsi:type="dcterms:W3CDTF">2019-12-09T20:51:05Z</dcterms:modified>
  <cp:revision>150</cp:revision>
  <dc:subject/>
  <dc:title>Alizarin</dc:title>
</cp:coreProperties>
</file>